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5143500" type="screen16x9"/>
  <p:notesSz cx="6858000" cy="9144000"/>
  <p:embeddedFontLst>
    <p:embeddedFont>
      <p:font typeface="Open Sans" panose="020B0606030504020204" pitchFamily="34" charset="0"/>
      <p:regular r:id="rId38"/>
      <p:bold r:id="rId39"/>
      <p:italic r:id="rId40"/>
      <p:boldItalic r:id="rId41"/>
    </p:embeddedFont>
    <p:embeddedFont>
      <p:font typeface="PT Sans Narrow" panose="020B0506020203020204" pitchFamily="34" charset="0"/>
      <p:regular r:id="rId42"/>
      <p:bold r:id="rId43"/>
    </p:embeddedFont>
    <p:embeddedFont>
      <p:font typeface="Roboto" panose="02000000000000000000"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a58b17eac2_1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a58b17eac2_1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a58b17eac2_1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a58b17eac2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a55f08112f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a55f08112f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a55f08112f_0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a55f08112f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a55f08112f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a55f08112f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a55f08112f_0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a55f08112f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a55f08112f_0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a55f08112f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a55f08112f_0_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a55f08112f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a55f08112f_0_1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a55f08112f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a55f08112f_0_1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a55f08112f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a55f08112f_0_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a55f08112f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a55f08112f_0_1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a55f08112f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a55f08112f_0_1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a55f08112f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a5de823342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a5de82334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a55f08112f_0_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a55f08112f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a5a4f9d89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a5a4f9d89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a55f08112f_0_1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a55f08112f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a55f08112f_0_1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a55f08112f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a58b17eac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a58b17ea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a58b17eac2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a58b17eac2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a58b17eac2_1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2a58b17eac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a58b17eac2_1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a58b17eac2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a58b17eac2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2a58b17eac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a58b17eac2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2a58b17eac2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a58b17eac2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a58b17eac2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a58b17eac2_1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2a58b17eac2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a58b17eac2_1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2a58b17eac2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a5de82334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2a5de82334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a55f08112f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55f08112f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a55f08112f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a55f08112f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a5de823342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a5de82334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a55f08112f_0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a55f08112f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58b17eac2_1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a58b17eac2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a58b17eac2_1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a58b17eac2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trboCp4ep_k"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ycCWR7doRio"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www.youtube.com/watch?v=Z40Plnc5Nnk"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hcup-us.ahrq.gov/db/nation/nis/NIS_Introduction_2020.jsp#element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www.samhsa.gov/data/report/2021-nsduh-annual-national-report" TargetMode="External"/><Relationship Id="rId4" Type="http://schemas.openxmlformats.org/officeDocument/2006/relationships/hyperlink" Target="https://www.cdc.gov/injury/wisqars/fatal.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wHHFNVVSwH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Suicide and Risk</a:t>
            </a:r>
            <a:endParaRPr/>
          </a:p>
        </p:txBody>
      </p:sp>
      <p:sp>
        <p:nvSpPr>
          <p:cNvPr id="67" name="Google Shape;67;p13"/>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Monica Bellucci, M.Ed, LMHC</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23" name="Google Shape;123;p2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24" name="Google Shape;124;p22"/>
          <p:cNvPicPr preferRelativeResize="0"/>
          <p:nvPr/>
        </p:nvPicPr>
        <p:blipFill>
          <a:blip r:embed="rId3">
            <a:alphaModFix/>
          </a:blip>
          <a:stretch>
            <a:fillRect/>
          </a:stretch>
        </p:blipFill>
        <p:spPr>
          <a:xfrm>
            <a:off x="0" y="-73250"/>
            <a:ext cx="9633651" cy="5216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30" name="Google Shape;130;p2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31" name="Google Shape;131;p23"/>
          <p:cNvPicPr preferRelativeResize="0"/>
          <p:nvPr/>
        </p:nvPicPr>
        <p:blipFill>
          <a:blip r:embed="rId3">
            <a:alphaModFix/>
          </a:blip>
          <a:stretch>
            <a:fillRect/>
          </a:stretch>
        </p:blipFill>
        <p:spPr>
          <a:xfrm>
            <a:off x="0" y="-164975"/>
            <a:ext cx="9144001" cy="5350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157475" y="42297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Individual Risk Factors </a:t>
            </a:r>
            <a:endParaRPr sz="2700" b="0">
              <a:solidFill>
                <a:srgbClr val="000000"/>
              </a:solidFill>
              <a:latin typeface="Open Sans"/>
              <a:ea typeface="Open Sans"/>
              <a:cs typeface="Open Sans"/>
              <a:sym typeface="Open Sans"/>
            </a:endParaRPr>
          </a:p>
        </p:txBody>
      </p:sp>
      <p:sp>
        <p:nvSpPr>
          <p:cNvPr id="137" name="Google Shape;137;p24"/>
          <p:cNvSpPr txBox="1">
            <a:spLocks noGrp="1"/>
          </p:cNvSpPr>
          <p:nvPr>
            <p:ph type="body" idx="1"/>
          </p:nvPr>
        </p:nvSpPr>
        <p:spPr>
          <a:xfrm>
            <a:off x="311700" y="1266325"/>
            <a:ext cx="8520600" cy="370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These personal factors contribute to risk:</a:t>
            </a:r>
            <a:endParaRPr>
              <a:solidFill>
                <a:srgbClr val="000000"/>
              </a:solidFill>
            </a:endParaRPr>
          </a:p>
          <a:p>
            <a:pPr marL="457200" lvl="0" indent="-342900" algn="l" rtl="0">
              <a:spcBef>
                <a:spcPts val="1200"/>
              </a:spcBef>
              <a:spcAft>
                <a:spcPts val="0"/>
              </a:spcAft>
              <a:buClr>
                <a:srgbClr val="000000"/>
              </a:buClr>
              <a:buSzPts val="1800"/>
              <a:buChar char="●"/>
            </a:pPr>
            <a:r>
              <a:rPr lang="en">
                <a:solidFill>
                  <a:srgbClr val="000000"/>
                </a:solidFill>
              </a:rPr>
              <a:t>Previous suicide attempt</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History of depression and other mental illnesses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Serious illness such as chronic pain</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Criminal/legal problems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Job/financial problems or loss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Impulsive or aggressive tendencies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Substance use</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Current or prior history of adverse childhood experiences (ACES)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Sense of hopelessness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Violence victimization and/or perpetration</a:t>
            </a:r>
            <a:endParaRPr>
              <a:solidFill>
                <a:srgbClr val="000000"/>
              </a:solidFill>
            </a:endParaRPr>
          </a:p>
          <a:p>
            <a:pPr marL="0" lvl="0" indent="0" algn="l" rtl="0">
              <a:spcBef>
                <a:spcPts val="1200"/>
              </a:spcBef>
              <a:spcAft>
                <a:spcPts val="12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Relationship Risk Factors</a:t>
            </a:r>
            <a:endParaRPr/>
          </a:p>
        </p:txBody>
      </p:sp>
      <p:sp>
        <p:nvSpPr>
          <p:cNvPr id="143" name="Google Shape;143;p2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100">
                <a:solidFill>
                  <a:srgbClr val="000000"/>
                </a:solidFill>
              </a:rPr>
              <a:t>These harmful or hurtful experiences within relationships contribute to risk:</a:t>
            </a:r>
            <a:endParaRPr sz="2100">
              <a:solidFill>
                <a:srgbClr val="000000"/>
              </a:solidFill>
            </a:endParaRPr>
          </a:p>
          <a:p>
            <a:pPr marL="457200" lvl="0" indent="-361950" algn="l" rtl="0">
              <a:spcBef>
                <a:spcPts val="1200"/>
              </a:spcBef>
              <a:spcAft>
                <a:spcPts val="0"/>
              </a:spcAft>
              <a:buClr>
                <a:srgbClr val="000000"/>
              </a:buClr>
              <a:buSzPts val="2100"/>
              <a:buChar char="●"/>
            </a:pPr>
            <a:r>
              <a:rPr lang="en" sz="2100">
                <a:solidFill>
                  <a:srgbClr val="000000"/>
                </a:solidFill>
              </a:rPr>
              <a:t>Bullying</a:t>
            </a:r>
            <a:endParaRPr sz="2100">
              <a:solidFill>
                <a:srgbClr val="000000"/>
              </a:solidFill>
            </a:endParaRPr>
          </a:p>
          <a:p>
            <a:pPr marL="457200" lvl="0" indent="-361950" algn="l" rtl="0">
              <a:spcBef>
                <a:spcPts val="0"/>
              </a:spcBef>
              <a:spcAft>
                <a:spcPts val="0"/>
              </a:spcAft>
              <a:buClr>
                <a:srgbClr val="000000"/>
              </a:buClr>
              <a:buSzPts val="2100"/>
              <a:buChar char="●"/>
            </a:pPr>
            <a:r>
              <a:rPr lang="en" sz="2100">
                <a:solidFill>
                  <a:srgbClr val="000000"/>
                </a:solidFill>
              </a:rPr>
              <a:t>Family/loved one’s history of suicide</a:t>
            </a:r>
            <a:endParaRPr sz="2100">
              <a:solidFill>
                <a:srgbClr val="000000"/>
              </a:solidFill>
            </a:endParaRPr>
          </a:p>
          <a:p>
            <a:pPr marL="457200" lvl="0" indent="-361950" algn="l" rtl="0">
              <a:spcBef>
                <a:spcPts val="0"/>
              </a:spcBef>
              <a:spcAft>
                <a:spcPts val="0"/>
              </a:spcAft>
              <a:buClr>
                <a:srgbClr val="000000"/>
              </a:buClr>
              <a:buSzPts val="2100"/>
              <a:buChar char="●"/>
            </a:pPr>
            <a:r>
              <a:rPr lang="en" sz="2100">
                <a:solidFill>
                  <a:srgbClr val="000000"/>
                </a:solidFill>
              </a:rPr>
              <a:t>Loss of relationships</a:t>
            </a:r>
            <a:endParaRPr sz="2100">
              <a:solidFill>
                <a:srgbClr val="000000"/>
              </a:solidFill>
            </a:endParaRPr>
          </a:p>
          <a:p>
            <a:pPr marL="457200" lvl="0" indent="-361950" algn="l" rtl="0">
              <a:spcBef>
                <a:spcPts val="0"/>
              </a:spcBef>
              <a:spcAft>
                <a:spcPts val="0"/>
              </a:spcAft>
              <a:buClr>
                <a:srgbClr val="000000"/>
              </a:buClr>
              <a:buSzPts val="2100"/>
              <a:buChar char="●"/>
            </a:pPr>
            <a:r>
              <a:rPr lang="en" sz="2100">
                <a:solidFill>
                  <a:srgbClr val="000000"/>
                </a:solidFill>
              </a:rPr>
              <a:t>High conflict or violent relationships</a:t>
            </a:r>
            <a:endParaRPr sz="2100">
              <a:solidFill>
                <a:srgbClr val="000000"/>
              </a:solidFill>
            </a:endParaRPr>
          </a:p>
          <a:p>
            <a:pPr marL="457200" lvl="0" indent="-361950" algn="l" rtl="0">
              <a:spcBef>
                <a:spcPts val="0"/>
              </a:spcBef>
              <a:spcAft>
                <a:spcPts val="0"/>
              </a:spcAft>
              <a:buClr>
                <a:srgbClr val="000000"/>
              </a:buClr>
              <a:buSzPts val="2100"/>
              <a:buChar char="●"/>
            </a:pPr>
            <a:r>
              <a:rPr lang="en" sz="2100">
                <a:solidFill>
                  <a:srgbClr val="000000"/>
                </a:solidFill>
              </a:rPr>
              <a:t>Social isolation</a:t>
            </a:r>
            <a:endParaRPr sz="2100">
              <a:solidFill>
                <a:srgbClr val="000000"/>
              </a:solidFill>
            </a:endParaRPr>
          </a:p>
          <a:p>
            <a:pPr marL="0" lvl="0" indent="0" algn="l" rtl="0">
              <a:spcBef>
                <a:spcPts val="1200"/>
              </a:spcBef>
              <a:spcAft>
                <a:spcPts val="12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Community Risk Factors</a:t>
            </a:r>
            <a:endParaRPr/>
          </a:p>
        </p:txBody>
      </p:sp>
      <p:sp>
        <p:nvSpPr>
          <p:cNvPr id="149" name="Google Shape;149;p2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sz="2772">
                <a:solidFill>
                  <a:srgbClr val="000000"/>
                </a:solidFill>
              </a:rPr>
              <a:t>These challenging issues within a person’s community contribute to risk:</a:t>
            </a:r>
            <a:endParaRPr sz="2772">
              <a:solidFill>
                <a:srgbClr val="000000"/>
              </a:solidFill>
            </a:endParaRPr>
          </a:p>
          <a:p>
            <a:pPr marL="457200" lvl="0" indent="-365038" algn="l" rtl="0">
              <a:spcBef>
                <a:spcPts val="1200"/>
              </a:spcBef>
              <a:spcAft>
                <a:spcPts val="0"/>
              </a:spcAft>
              <a:buClr>
                <a:srgbClr val="000000"/>
              </a:buClr>
              <a:buSzPct val="100000"/>
              <a:buChar char="●"/>
            </a:pPr>
            <a:r>
              <a:rPr lang="en" sz="2772">
                <a:solidFill>
                  <a:srgbClr val="000000"/>
                </a:solidFill>
              </a:rPr>
              <a:t>Lack of access to healthcare</a:t>
            </a:r>
            <a:endParaRPr sz="2772">
              <a:solidFill>
                <a:srgbClr val="000000"/>
              </a:solidFill>
            </a:endParaRPr>
          </a:p>
          <a:p>
            <a:pPr marL="457200" lvl="0" indent="-365038" algn="l" rtl="0">
              <a:spcBef>
                <a:spcPts val="0"/>
              </a:spcBef>
              <a:spcAft>
                <a:spcPts val="0"/>
              </a:spcAft>
              <a:buClr>
                <a:srgbClr val="000000"/>
              </a:buClr>
              <a:buSzPct val="100000"/>
              <a:buChar char="●"/>
            </a:pPr>
            <a:r>
              <a:rPr lang="en" sz="2772">
                <a:solidFill>
                  <a:srgbClr val="000000"/>
                </a:solidFill>
              </a:rPr>
              <a:t>Suicide cluster in the community</a:t>
            </a:r>
            <a:endParaRPr sz="2772">
              <a:solidFill>
                <a:srgbClr val="000000"/>
              </a:solidFill>
            </a:endParaRPr>
          </a:p>
          <a:p>
            <a:pPr marL="457200" lvl="0" indent="-365038" algn="l" rtl="0">
              <a:spcBef>
                <a:spcPts val="0"/>
              </a:spcBef>
              <a:spcAft>
                <a:spcPts val="0"/>
              </a:spcAft>
              <a:buClr>
                <a:srgbClr val="000000"/>
              </a:buClr>
              <a:buSzPct val="100000"/>
              <a:buChar char="●"/>
            </a:pPr>
            <a:r>
              <a:rPr lang="en" sz="2772">
                <a:solidFill>
                  <a:srgbClr val="000000"/>
                </a:solidFill>
              </a:rPr>
              <a:t>Stress of acculturation</a:t>
            </a:r>
            <a:endParaRPr sz="2772">
              <a:solidFill>
                <a:srgbClr val="000000"/>
              </a:solidFill>
            </a:endParaRPr>
          </a:p>
          <a:p>
            <a:pPr marL="457200" lvl="0" indent="-365038" algn="l" rtl="0">
              <a:spcBef>
                <a:spcPts val="0"/>
              </a:spcBef>
              <a:spcAft>
                <a:spcPts val="0"/>
              </a:spcAft>
              <a:buClr>
                <a:srgbClr val="000000"/>
              </a:buClr>
              <a:buSzPct val="100000"/>
              <a:buChar char="●"/>
            </a:pPr>
            <a:r>
              <a:rPr lang="en" sz="2772">
                <a:solidFill>
                  <a:srgbClr val="000000"/>
                </a:solidFill>
              </a:rPr>
              <a:t>Community violence</a:t>
            </a:r>
            <a:endParaRPr sz="2772">
              <a:solidFill>
                <a:srgbClr val="000000"/>
              </a:solidFill>
            </a:endParaRPr>
          </a:p>
          <a:p>
            <a:pPr marL="457200" lvl="0" indent="-365038" algn="l" rtl="0">
              <a:spcBef>
                <a:spcPts val="0"/>
              </a:spcBef>
              <a:spcAft>
                <a:spcPts val="0"/>
              </a:spcAft>
              <a:buClr>
                <a:srgbClr val="000000"/>
              </a:buClr>
              <a:buSzPct val="100000"/>
              <a:buChar char="●"/>
            </a:pPr>
            <a:r>
              <a:rPr lang="en" sz="2772">
                <a:solidFill>
                  <a:srgbClr val="000000"/>
                </a:solidFill>
              </a:rPr>
              <a:t>Historical trauma</a:t>
            </a:r>
            <a:endParaRPr sz="2772">
              <a:solidFill>
                <a:srgbClr val="000000"/>
              </a:solidFill>
            </a:endParaRPr>
          </a:p>
          <a:p>
            <a:pPr marL="457200" lvl="0" indent="-365038" algn="l" rtl="0">
              <a:spcBef>
                <a:spcPts val="0"/>
              </a:spcBef>
              <a:spcAft>
                <a:spcPts val="0"/>
              </a:spcAft>
              <a:buClr>
                <a:srgbClr val="000000"/>
              </a:buClr>
              <a:buSzPct val="100000"/>
              <a:buChar char="●"/>
            </a:pPr>
            <a:r>
              <a:rPr lang="en" sz="2772">
                <a:solidFill>
                  <a:srgbClr val="000000"/>
                </a:solidFill>
              </a:rPr>
              <a:t>Discrimination</a:t>
            </a:r>
            <a:endParaRPr sz="2772">
              <a:solidFill>
                <a:srgbClr val="000000"/>
              </a:solidFill>
            </a:endParaRPr>
          </a:p>
          <a:p>
            <a:pPr marL="0" lvl="0" indent="0" algn="l" rtl="0">
              <a:spcBef>
                <a:spcPts val="1200"/>
              </a:spcBef>
              <a:spcAft>
                <a:spcPts val="12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Societal Risk Factors</a:t>
            </a:r>
            <a:endParaRPr/>
          </a:p>
        </p:txBody>
      </p:sp>
      <p:sp>
        <p:nvSpPr>
          <p:cNvPr id="155" name="Google Shape;155;p2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n" sz="2500">
                <a:solidFill>
                  <a:srgbClr val="000000"/>
                </a:solidFill>
              </a:rPr>
              <a:t>These cultural and environmental factors within the larger society contribute to risk:</a:t>
            </a:r>
            <a:endParaRPr sz="2500">
              <a:solidFill>
                <a:srgbClr val="000000"/>
              </a:solidFill>
            </a:endParaRPr>
          </a:p>
          <a:p>
            <a:pPr marL="457200" lvl="0" indent="-363537" algn="l" rtl="0">
              <a:spcBef>
                <a:spcPts val="1200"/>
              </a:spcBef>
              <a:spcAft>
                <a:spcPts val="0"/>
              </a:spcAft>
              <a:buClr>
                <a:srgbClr val="000000"/>
              </a:buClr>
              <a:buSzPct val="100000"/>
              <a:buChar char="●"/>
            </a:pPr>
            <a:r>
              <a:rPr lang="en" sz="2500">
                <a:solidFill>
                  <a:srgbClr val="000000"/>
                </a:solidFill>
              </a:rPr>
              <a:t>Stigma associated with help-seeking and mental illness</a:t>
            </a:r>
            <a:endParaRPr sz="2500">
              <a:solidFill>
                <a:srgbClr val="000000"/>
              </a:solidFill>
            </a:endParaRPr>
          </a:p>
          <a:p>
            <a:pPr marL="457200" lvl="0" indent="-363537" algn="l" rtl="0">
              <a:spcBef>
                <a:spcPts val="0"/>
              </a:spcBef>
              <a:spcAft>
                <a:spcPts val="0"/>
              </a:spcAft>
              <a:buClr>
                <a:srgbClr val="000000"/>
              </a:buClr>
              <a:buSzPct val="100000"/>
              <a:buChar char="●"/>
            </a:pPr>
            <a:r>
              <a:rPr lang="en" sz="2500">
                <a:solidFill>
                  <a:srgbClr val="000000"/>
                </a:solidFill>
              </a:rPr>
              <a:t>Easy access to lethal means of suicide among people at risk</a:t>
            </a:r>
            <a:endParaRPr sz="2500">
              <a:solidFill>
                <a:srgbClr val="000000"/>
              </a:solidFill>
            </a:endParaRPr>
          </a:p>
          <a:p>
            <a:pPr marL="457200" lvl="0" indent="-363537" algn="l" rtl="0">
              <a:spcBef>
                <a:spcPts val="0"/>
              </a:spcBef>
              <a:spcAft>
                <a:spcPts val="0"/>
              </a:spcAft>
              <a:buClr>
                <a:srgbClr val="000000"/>
              </a:buClr>
              <a:buSzPct val="100000"/>
              <a:buChar char="●"/>
            </a:pPr>
            <a:r>
              <a:rPr lang="en" sz="2500">
                <a:solidFill>
                  <a:srgbClr val="000000"/>
                </a:solidFill>
              </a:rPr>
              <a:t>Unsafe media portrayals of suicide</a:t>
            </a:r>
            <a:endParaRPr sz="2500">
              <a:solidFill>
                <a:srgbClr val="000000"/>
              </a:solidFill>
            </a:endParaRPr>
          </a:p>
          <a:p>
            <a:pPr marL="457200" lvl="0" indent="-363537" algn="l" rtl="0">
              <a:lnSpc>
                <a:spcPct val="95000"/>
              </a:lnSpc>
              <a:spcBef>
                <a:spcPts val="0"/>
              </a:spcBef>
              <a:spcAft>
                <a:spcPts val="0"/>
              </a:spcAft>
              <a:buClr>
                <a:srgbClr val="000000"/>
              </a:buClr>
              <a:buSzPct val="95347"/>
              <a:buChar char="●"/>
            </a:pPr>
            <a:r>
              <a:rPr lang="en" sz="2622">
                <a:solidFill>
                  <a:srgbClr val="1A1A1A"/>
                </a:solidFill>
                <a:latin typeface="Arial"/>
                <a:ea typeface="Arial"/>
                <a:cs typeface="Arial"/>
                <a:sym typeface="Arial"/>
              </a:rPr>
              <a:t>Exposure to another person’s suicide, or to graphic or sensationalized accounts of suicide</a:t>
            </a:r>
            <a:endParaRPr sz="2500">
              <a:solidFill>
                <a:srgbClr val="000000"/>
              </a:solidFill>
            </a:endParaRPr>
          </a:p>
          <a:p>
            <a:pPr marL="0" lvl="0" indent="0" algn="l" rtl="0">
              <a:spcBef>
                <a:spcPts val="2100"/>
              </a:spcBef>
              <a:spcAft>
                <a:spcPts val="12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8"/>
          <p:cNvSpPr txBox="1">
            <a:spLocks noGrp="1"/>
          </p:cNvSpPr>
          <p:nvPr>
            <p:ph type="title"/>
          </p:nvPr>
        </p:nvSpPr>
        <p:spPr>
          <a:xfrm>
            <a:off x="311700" y="445025"/>
            <a:ext cx="8520600" cy="1156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Historical Risk Factors</a:t>
            </a:r>
            <a:endParaRPr/>
          </a:p>
        </p:txBody>
      </p:sp>
      <p:sp>
        <p:nvSpPr>
          <p:cNvPr id="161" name="Google Shape;161;p28"/>
          <p:cNvSpPr txBox="1">
            <a:spLocks noGrp="1"/>
          </p:cNvSpPr>
          <p:nvPr>
            <p:ph type="body" idx="1"/>
          </p:nvPr>
        </p:nvSpPr>
        <p:spPr>
          <a:xfrm>
            <a:off x="311700" y="1024575"/>
            <a:ext cx="8520600" cy="3544500"/>
          </a:xfrm>
          <a:prstGeom prst="rect">
            <a:avLst/>
          </a:prstGeom>
        </p:spPr>
        <p:txBody>
          <a:bodyPr spcFirstLastPara="1" wrap="square" lIns="91425" tIns="91425" rIns="91425" bIns="91425" anchor="t" anchorCtr="0">
            <a:noAutofit/>
          </a:bodyPr>
          <a:lstStyle/>
          <a:p>
            <a:pPr marL="0" lvl="0" indent="0" algn="l" rtl="0">
              <a:spcBef>
                <a:spcPts val="2100"/>
              </a:spcBef>
              <a:spcAft>
                <a:spcPts val="0"/>
              </a:spcAft>
              <a:buNone/>
            </a:pPr>
            <a:endParaRPr sz="3000" b="1">
              <a:solidFill>
                <a:srgbClr val="000000"/>
              </a:solidFill>
              <a:latin typeface="Arial"/>
              <a:ea typeface="Arial"/>
              <a:cs typeface="Arial"/>
              <a:sym typeface="Arial"/>
            </a:endParaRPr>
          </a:p>
          <a:p>
            <a:pPr marL="457200" lvl="0" indent="-412750" algn="l" rtl="0">
              <a:spcBef>
                <a:spcPts val="2100"/>
              </a:spcBef>
              <a:spcAft>
                <a:spcPts val="0"/>
              </a:spcAft>
              <a:buClr>
                <a:srgbClr val="1A1A1A"/>
              </a:buClr>
              <a:buSzPts val="2900"/>
              <a:buFont typeface="Arial"/>
              <a:buChar char="●"/>
            </a:pPr>
            <a:r>
              <a:rPr lang="en" sz="2900">
                <a:solidFill>
                  <a:srgbClr val="1A1A1A"/>
                </a:solidFill>
                <a:latin typeface="Arial"/>
                <a:ea typeface="Arial"/>
                <a:cs typeface="Arial"/>
                <a:sym typeface="Arial"/>
              </a:rPr>
              <a:t>Previous suicide attempts</a:t>
            </a:r>
            <a:endParaRPr sz="2900">
              <a:solidFill>
                <a:srgbClr val="1A1A1A"/>
              </a:solidFill>
              <a:latin typeface="Arial"/>
              <a:ea typeface="Arial"/>
              <a:cs typeface="Arial"/>
              <a:sym typeface="Arial"/>
            </a:endParaRPr>
          </a:p>
          <a:p>
            <a:pPr marL="457200" lvl="0" indent="-412750" algn="l" rtl="0">
              <a:spcBef>
                <a:spcPts val="0"/>
              </a:spcBef>
              <a:spcAft>
                <a:spcPts val="0"/>
              </a:spcAft>
              <a:buClr>
                <a:srgbClr val="1A1A1A"/>
              </a:buClr>
              <a:buSzPts val="2900"/>
              <a:buFont typeface="Arial"/>
              <a:buChar char="●"/>
            </a:pPr>
            <a:r>
              <a:rPr lang="en" sz="2900">
                <a:solidFill>
                  <a:srgbClr val="1A1A1A"/>
                </a:solidFill>
                <a:latin typeface="Arial"/>
                <a:ea typeface="Arial"/>
                <a:cs typeface="Arial"/>
                <a:sym typeface="Arial"/>
              </a:rPr>
              <a:t>Family history of suicide</a:t>
            </a:r>
            <a:endParaRPr sz="2900">
              <a:solidFill>
                <a:srgbClr val="1A1A1A"/>
              </a:solidFill>
              <a:latin typeface="Arial"/>
              <a:ea typeface="Arial"/>
              <a:cs typeface="Arial"/>
              <a:sym typeface="Arial"/>
            </a:endParaRPr>
          </a:p>
          <a:p>
            <a:pPr marL="457200" lvl="0" indent="-412750" algn="l" rtl="0">
              <a:spcBef>
                <a:spcPts val="0"/>
              </a:spcBef>
              <a:spcAft>
                <a:spcPts val="0"/>
              </a:spcAft>
              <a:buClr>
                <a:srgbClr val="1A1A1A"/>
              </a:buClr>
              <a:buSzPts val="2900"/>
              <a:buFont typeface="Arial"/>
              <a:buChar char="●"/>
            </a:pPr>
            <a:r>
              <a:rPr lang="en" sz="2900">
                <a:solidFill>
                  <a:srgbClr val="1A1A1A"/>
                </a:solidFill>
                <a:latin typeface="Arial"/>
                <a:ea typeface="Arial"/>
                <a:cs typeface="Arial"/>
                <a:sym typeface="Arial"/>
              </a:rPr>
              <a:t>Childhood abuse, neglect or trauma (ACES)</a:t>
            </a:r>
            <a:endParaRPr sz="2900">
              <a:solidFill>
                <a:srgbClr val="1A1A1A"/>
              </a:solidFill>
              <a:latin typeface="Arial"/>
              <a:ea typeface="Arial"/>
              <a:cs typeface="Arial"/>
              <a:sym typeface="Arial"/>
            </a:endParaRPr>
          </a:p>
          <a:p>
            <a:pPr marL="0" lvl="0" indent="0" algn="l" rtl="0">
              <a:spcBef>
                <a:spcPts val="2100"/>
              </a:spcBef>
              <a:spcAft>
                <a:spcPts val="1200"/>
              </a:spcAft>
              <a:buNone/>
            </a:pPr>
            <a:endParaRPr sz="35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Individual Protective Factors</a:t>
            </a:r>
            <a:endParaRPr/>
          </a:p>
        </p:txBody>
      </p:sp>
      <p:sp>
        <p:nvSpPr>
          <p:cNvPr id="167" name="Google Shape;167;p2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n" sz="2600">
                <a:solidFill>
                  <a:srgbClr val="000000"/>
                </a:solidFill>
              </a:rPr>
              <a:t>These personal factors protect against suicide risk:</a:t>
            </a:r>
            <a:endParaRPr sz="2600">
              <a:solidFill>
                <a:srgbClr val="000000"/>
              </a:solidFill>
            </a:endParaRPr>
          </a:p>
          <a:p>
            <a:pPr marL="457200" lvl="0" indent="-368935" algn="l" rtl="0">
              <a:spcBef>
                <a:spcPts val="1200"/>
              </a:spcBef>
              <a:spcAft>
                <a:spcPts val="0"/>
              </a:spcAft>
              <a:buClr>
                <a:srgbClr val="000000"/>
              </a:buClr>
              <a:buSzPct val="100000"/>
              <a:buChar char="●"/>
            </a:pPr>
            <a:r>
              <a:rPr lang="en" sz="2600">
                <a:solidFill>
                  <a:srgbClr val="000000"/>
                </a:solidFill>
              </a:rPr>
              <a:t>Effective coping and problem-solving skills</a:t>
            </a:r>
            <a:endParaRPr sz="2600">
              <a:solidFill>
                <a:srgbClr val="000000"/>
              </a:solidFill>
            </a:endParaRPr>
          </a:p>
          <a:p>
            <a:pPr marL="457200" lvl="0" indent="-368935" algn="l" rtl="0">
              <a:spcBef>
                <a:spcPts val="0"/>
              </a:spcBef>
              <a:spcAft>
                <a:spcPts val="0"/>
              </a:spcAft>
              <a:buClr>
                <a:srgbClr val="000000"/>
              </a:buClr>
              <a:buSzPct val="100000"/>
              <a:buChar char="●"/>
            </a:pPr>
            <a:r>
              <a:rPr lang="en" sz="2600">
                <a:solidFill>
                  <a:srgbClr val="000000"/>
                </a:solidFill>
              </a:rPr>
              <a:t>Reasons for living (for example, family, friends, pets, etc.)</a:t>
            </a:r>
            <a:endParaRPr sz="2600">
              <a:solidFill>
                <a:srgbClr val="000000"/>
              </a:solidFill>
            </a:endParaRPr>
          </a:p>
          <a:p>
            <a:pPr marL="457200" lvl="0" indent="-368935" algn="l" rtl="0">
              <a:spcBef>
                <a:spcPts val="0"/>
              </a:spcBef>
              <a:spcAft>
                <a:spcPts val="0"/>
              </a:spcAft>
              <a:buClr>
                <a:srgbClr val="000000"/>
              </a:buClr>
              <a:buSzPct val="100000"/>
              <a:buChar char="●"/>
            </a:pPr>
            <a:r>
              <a:rPr lang="en" sz="2600">
                <a:solidFill>
                  <a:srgbClr val="000000"/>
                </a:solidFill>
              </a:rPr>
              <a:t>Strong sense of cultural identity</a:t>
            </a:r>
            <a:endParaRPr sz="2600">
              <a:solidFill>
                <a:srgbClr val="000000"/>
              </a:solidFill>
            </a:endParaRPr>
          </a:p>
          <a:p>
            <a:pPr marL="457200" lvl="0" indent="-368935" algn="l" rtl="0">
              <a:spcBef>
                <a:spcPts val="0"/>
              </a:spcBef>
              <a:spcAft>
                <a:spcPts val="0"/>
              </a:spcAft>
              <a:buClr>
                <a:srgbClr val="000000"/>
              </a:buClr>
              <a:buSzPct val="100000"/>
              <a:buChar char="●"/>
            </a:pPr>
            <a:r>
              <a:rPr lang="en" sz="2600">
                <a:solidFill>
                  <a:srgbClr val="000000"/>
                </a:solidFill>
              </a:rPr>
              <a:t>Religion</a:t>
            </a:r>
            <a:endParaRPr sz="2600">
              <a:solidFill>
                <a:srgbClr val="000000"/>
              </a:solidFill>
            </a:endParaRPr>
          </a:p>
          <a:p>
            <a:pPr marL="0" lvl="0" indent="0" algn="l" rtl="0">
              <a:spcBef>
                <a:spcPts val="1200"/>
              </a:spcBef>
              <a:spcAft>
                <a:spcPts val="0"/>
              </a:spcAft>
              <a:buNone/>
            </a:pPr>
            <a:endParaRPr sz="2600">
              <a:solidFill>
                <a:srgbClr val="000000"/>
              </a:solidFill>
            </a:endParaRPr>
          </a:p>
          <a:p>
            <a:pPr marL="0" lvl="0" indent="0" algn="l" rtl="0">
              <a:spcBef>
                <a:spcPts val="1200"/>
              </a:spcBef>
              <a:spcAft>
                <a:spcPts val="1200"/>
              </a:spcAft>
              <a:buNone/>
            </a:pPr>
            <a:endParaRPr sz="31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Relationship Protective Factors</a:t>
            </a:r>
            <a:endParaRPr/>
          </a:p>
        </p:txBody>
      </p:sp>
      <p:sp>
        <p:nvSpPr>
          <p:cNvPr id="173" name="Google Shape;173;p3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200">
                <a:solidFill>
                  <a:srgbClr val="000000"/>
                </a:solidFill>
              </a:rPr>
              <a:t>These healthy relationship experiences protect against suicide risk:</a:t>
            </a:r>
            <a:endParaRPr sz="2200">
              <a:solidFill>
                <a:srgbClr val="000000"/>
              </a:solidFill>
            </a:endParaRPr>
          </a:p>
          <a:p>
            <a:pPr marL="457200" lvl="0" indent="-368300" algn="l" rtl="0">
              <a:spcBef>
                <a:spcPts val="1200"/>
              </a:spcBef>
              <a:spcAft>
                <a:spcPts val="0"/>
              </a:spcAft>
              <a:buClr>
                <a:srgbClr val="000000"/>
              </a:buClr>
              <a:buSzPts val="2200"/>
              <a:buChar char="●"/>
            </a:pPr>
            <a:r>
              <a:rPr lang="en" sz="2200">
                <a:solidFill>
                  <a:srgbClr val="000000"/>
                </a:solidFill>
              </a:rPr>
              <a:t>Support from partners, friends, and family</a:t>
            </a:r>
            <a:endParaRPr sz="2200">
              <a:solidFill>
                <a:srgbClr val="000000"/>
              </a:solidFill>
            </a:endParaRPr>
          </a:p>
          <a:p>
            <a:pPr marL="457200" lvl="0" indent="-368300" algn="l" rtl="0">
              <a:spcBef>
                <a:spcPts val="0"/>
              </a:spcBef>
              <a:spcAft>
                <a:spcPts val="0"/>
              </a:spcAft>
              <a:buClr>
                <a:srgbClr val="000000"/>
              </a:buClr>
              <a:buSzPts val="2200"/>
              <a:buChar char="●"/>
            </a:pPr>
            <a:r>
              <a:rPr lang="en" sz="2200">
                <a:solidFill>
                  <a:srgbClr val="000000"/>
                </a:solidFill>
              </a:rPr>
              <a:t>Feeling connected to others</a:t>
            </a:r>
            <a:endParaRPr sz="2200">
              <a:solidFill>
                <a:srgbClr val="000000"/>
              </a:solidFill>
            </a:endParaRPr>
          </a:p>
          <a:p>
            <a:pPr marL="0" lvl="0" indent="0" algn="l" rtl="0">
              <a:spcBef>
                <a:spcPts val="1200"/>
              </a:spcBef>
              <a:spcAft>
                <a:spcPts val="12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Community Protective Factors</a:t>
            </a:r>
            <a:endParaRPr/>
          </a:p>
        </p:txBody>
      </p:sp>
      <p:sp>
        <p:nvSpPr>
          <p:cNvPr id="179" name="Google Shape;179;p3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200">
                <a:solidFill>
                  <a:srgbClr val="000000"/>
                </a:solidFill>
              </a:rPr>
              <a:t>These supportive community experiences protect against suicide risk:</a:t>
            </a:r>
            <a:endParaRPr sz="2200">
              <a:solidFill>
                <a:srgbClr val="000000"/>
              </a:solidFill>
            </a:endParaRPr>
          </a:p>
          <a:p>
            <a:pPr marL="457200" lvl="0" indent="-368300" algn="l" rtl="0">
              <a:spcBef>
                <a:spcPts val="1200"/>
              </a:spcBef>
              <a:spcAft>
                <a:spcPts val="0"/>
              </a:spcAft>
              <a:buClr>
                <a:srgbClr val="000000"/>
              </a:buClr>
              <a:buSzPts val="2200"/>
              <a:buChar char="●"/>
            </a:pPr>
            <a:r>
              <a:rPr lang="en" sz="2200">
                <a:solidFill>
                  <a:srgbClr val="000000"/>
                </a:solidFill>
              </a:rPr>
              <a:t>Feeling connected to school, community, and other social institutions</a:t>
            </a:r>
            <a:endParaRPr sz="2200">
              <a:solidFill>
                <a:srgbClr val="000000"/>
              </a:solidFill>
            </a:endParaRPr>
          </a:p>
          <a:p>
            <a:pPr marL="457200" lvl="0" indent="-368300" algn="l" rtl="0">
              <a:spcBef>
                <a:spcPts val="0"/>
              </a:spcBef>
              <a:spcAft>
                <a:spcPts val="0"/>
              </a:spcAft>
              <a:buClr>
                <a:srgbClr val="000000"/>
              </a:buClr>
              <a:buSzPts val="2200"/>
              <a:buChar char="●"/>
            </a:pPr>
            <a:r>
              <a:rPr lang="en" sz="2200">
                <a:solidFill>
                  <a:srgbClr val="000000"/>
                </a:solidFill>
              </a:rPr>
              <a:t>Availability of consistent and high quality physical and behavioral healthcare</a:t>
            </a:r>
            <a:endParaRPr sz="2200">
              <a:solidFill>
                <a:srgbClr val="000000"/>
              </a:solidFill>
            </a:endParaRPr>
          </a:p>
          <a:p>
            <a:pPr marL="0" lvl="0" indent="0" algn="l" rtl="0">
              <a:spcBef>
                <a:spcPts val="1200"/>
              </a:spcBef>
              <a:spcAft>
                <a:spcPts val="12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Language/Stigma</a:t>
            </a:r>
            <a:endParaRPr/>
          </a:p>
        </p:txBody>
      </p:sp>
      <p:sp>
        <p:nvSpPr>
          <p:cNvPr id="73" name="Google Shape;73;p1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sz="2816" b="1" i="1">
                <a:solidFill>
                  <a:srgbClr val="041E42"/>
                </a:solidFill>
                <a:highlight>
                  <a:srgbClr val="FFFFFF"/>
                </a:highlight>
                <a:latin typeface="Times New Roman"/>
                <a:ea typeface="Times New Roman"/>
                <a:cs typeface="Times New Roman"/>
                <a:sym typeface="Times New Roman"/>
              </a:rPr>
              <a:t>In no other instances of death do we place the blame on the person, except when they die by suicide.</a:t>
            </a:r>
            <a:endParaRPr sz="2816" b="1" i="1">
              <a:solidFill>
                <a:srgbClr val="041E42"/>
              </a:solidFill>
              <a:highlight>
                <a:srgbClr val="FFFFFF"/>
              </a:highlight>
              <a:latin typeface="Times New Roman"/>
              <a:ea typeface="Times New Roman"/>
              <a:cs typeface="Times New Roman"/>
              <a:sym typeface="Times New Roman"/>
            </a:endParaRPr>
          </a:p>
          <a:p>
            <a:pPr marL="0" lvl="0" indent="0" algn="l" rtl="0">
              <a:spcBef>
                <a:spcPts val="1200"/>
              </a:spcBef>
              <a:spcAft>
                <a:spcPts val="0"/>
              </a:spcAft>
              <a:buNone/>
            </a:pPr>
            <a:r>
              <a:rPr lang="en" sz="2300">
                <a:solidFill>
                  <a:srgbClr val="041E42"/>
                </a:solidFill>
                <a:highlight>
                  <a:srgbClr val="FFFFFF"/>
                </a:highlight>
                <a:latin typeface="Times New Roman"/>
                <a:ea typeface="Times New Roman"/>
                <a:cs typeface="Times New Roman"/>
                <a:sym typeface="Times New Roman"/>
              </a:rPr>
              <a:t>“Commited Suicide”</a:t>
            </a:r>
            <a:endParaRPr sz="2300">
              <a:solidFill>
                <a:srgbClr val="041E42"/>
              </a:solidFill>
              <a:highlight>
                <a:srgbClr val="FFFFFF"/>
              </a:highlight>
              <a:latin typeface="Times New Roman"/>
              <a:ea typeface="Times New Roman"/>
              <a:cs typeface="Times New Roman"/>
              <a:sym typeface="Times New Roman"/>
            </a:endParaRPr>
          </a:p>
          <a:p>
            <a:pPr marL="0" lvl="0" indent="0" algn="l" rtl="0">
              <a:spcBef>
                <a:spcPts val="1200"/>
              </a:spcBef>
              <a:spcAft>
                <a:spcPts val="0"/>
              </a:spcAft>
              <a:buNone/>
            </a:pPr>
            <a:r>
              <a:rPr lang="en" sz="2300">
                <a:solidFill>
                  <a:srgbClr val="041E42"/>
                </a:solidFill>
                <a:highlight>
                  <a:srgbClr val="FFFFFF"/>
                </a:highlight>
                <a:latin typeface="Times New Roman"/>
                <a:ea typeface="Times New Roman"/>
                <a:cs typeface="Times New Roman"/>
                <a:sym typeface="Times New Roman"/>
              </a:rPr>
              <a:t>What are other things we Commit?</a:t>
            </a:r>
            <a:endParaRPr sz="2300">
              <a:solidFill>
                <a:srgbClr val="041E42"/>
              </a:solidFill>
              <a:highlight>
                <a:srgbClr val="FFFFFF"/>
              </a:highlight>
              <a:latin typeface="Times New Roman"/>
              <a:ea typeface="Times New Roman"/>
              <a:cs typeface="Times New Roman"/>
              <a:sym typeface="Times New Roman"/>
            </a:endParaRPr>
          </a:p>
          <a:p>
            <a:pPr marL="0" lvl="0" indent="0" algn="l" rtl="0">
              <a:spcBef>
                <a:spcPts val="1200"/>
              </a:spcBef>
              <a:spcAft>
                <a:spcPts val="0"/>
              </a:spcAft>
              <a:buNone/>
            </a:pPr>
            <a:r>
              <a:rPr lang="en" sz="2300">
                <a:solidFill>
                  <a:srgbClr val="041E42"/>
                </a:solidFill>
                <a:highlight>
                  <a:srgbClr val="FFFFFF"/>
                </a:highlight>
                <a:latin typeface="Times New Roman"/>
                <a:ea typeface="Times New Roman"/>
                <a:cs typeface="Times New Roman"/>
                <a:sym typeface="Times New Roman"/>
              </a:rPr>
              <a:t>Adulty</a:t>
            </a:r>
            <a:endParaRPr sz="2300">
              <a:solidFill>
                <a:srgbClr val="041E42"/>
              </a:solidFill>
              <a:highlight>
                <a:srgbClr val="FFFFFF"/>
              </a:highlight>
              <a:latin typeface="Times New Roman"/>
              <a:ea typeface="Times New Roman"/>
              <a:cs typeface="Times New Roman"/>
              <a:sym typeface="Times New Roman"/>
            </a:endParaRPr>
          </a:p>
          <a:p>
            <a:pPr marL="0" lvl="0" indent="0" algn="l" rtl="0">
              <a:spcBef>
                <a:spcPts val="1200"/>
              </a:spcBef>
              <a:spcAft>
                <a:spcPts val="0"/>
              </a:spcAft>
              <a:buNone/>
            </a:pPr>
            <a:r>
              <a:rPr lang="en" sz="2300">
                <a:solidFill>
                  <a:srgbClr val="041E42"/>
                </a:solidFill>
                <a:highlight>
                  <a:srgbClr val="FFFFFF"/>
                </a:highlight>
                <a:latin typeface="Times New Roman"/>
                <a:ea typeface="Times New Roman"/>
                <a:cs typeface="Times New Roman"/>
                <a:sym typeface="Times New Roman"/>
              </a:rPr>
              <a:t>Sin</a:t>
            </a:r>
            <a:endParaRPr sz="2300">
              <a:solidFill>
                <a:srgbClr val="041E42"/>
              </a:solidFill>
              <a:highlight>
                <a:srgbClr val="FFFFFF"/>
              </a:highlight>
              <a:latin typeface="Times New Roman"/>
              <a:ea typeface="Times New Roman"/>
              <a:cs typeface="Times New Roman"/>
              <a:sym typeface="Times New Roman"/>
            </a:endParaRPr>
          </a:p>
          <a:p>
            <a:pPr marL="0" lvl="0" indent="0" algn="l" rtl="0">
              <a:spcBef>
                <a:spcPts val="1200"/>
              </a:spcBef>
              <a:spcAft>
                <a:spcPts val="0"/>
              </a:spcAft>
              <a:buNone/>
            </a:pPr>
            <a:r>
              <a:rPr lang="en" sz="2300">
                <a:solidFill>
                  <a:srgbClr val="041E42"/>
                </a:solidFill>
                <a:highlight>
                  <a:srgbClr val="FFFFFF"/>
                </a:highlight>
                <a:latin typeface="Times New Roman"/>
                <a:ea typeface="Times New Roman"/>
                <a:cs typeface="Times New Roman"/>
                <a:sym typeface="Times New Roman"/>
              </a:rPr>
              <a:t>A Felony </a:t>
            </a:r>
            <a:endParaRPr sz="2300">
              <a:solidFill>
                <a:srgbClr val="041E42"/>
              </a:solidFill>
              <a:highlight>
                <a:srgbClr val="FFFFFF"/>
              </a:highlight>
              <a:latin typeface="Times New Roman"/>
              <a:ea typeface="Times New Roman"/>
              <a:cs typeface="Times New Roman"/>
              <a:sym typeface="Times New Roman"/>
            </a:endParaRPr>
          </a:p>
          <a:p>
            <a:pPr marL="0" lvl="0" indent="0" algn="l" rtl="0">
              <a:spcBef>
                <a:spcPts val="1200"/>
              </a:spcBef>
              <a:spcAft>
                <a:spcPts val="1200"/>
              </a:spcAft>
              <a:buNone/>
            </a:pPr>
            <a:r>
              <a:rPr lang="en" sz="2300" b="1" u="sng">
                <a:solidFill>
                  <a:srgbClr val="041E42"/>
                </a:solidFill>
                <a:highlight>
                  <a:srgbClr val="FFFFFF"/>
                </a:highlight>
                <a:latin typeface="Times New Roman"/>
                <a:ea typeface="Times New Roman"/>
                <a:cs typeface="Times New Roman"/>
                <a:sym typeface="Times New Roman"/>
              </a:rPr>
              <a:t>AN INDIVIDUAL DIED BY SUICIDE</a:t>
            </a:r>
            <a:endParaRPr sz="2300" b="1" u="sng">
              <a:solidFill>
                <a:srgbClr val="041E42"/>
              </a:solidFill>
              <a:highlight>
                <a:srgbClr val="FFFFFF"/>
              </a:highlight>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Societal Protective Factors</a:t>
            </a:r>
            <a:endParaRPr/>
          </a:p>
        </p:txBody>
      </p:sp>
      <p:sp>
        <p:nvSpPr>
          <p:cNvPr id="185" name="Google Shape;185;p3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a:solidFill>
                  <a:srgbClr val="000000"/>
                </a:solidFill>
              </a:rPr>
              <a:t>These cultural and environmental factors within the larger society protect against suicide risk:</a:t>
            </a:r>
            <a:endParaRPr sz="2400">
              <a:solidFill>
                <a:srgbClr val="000000"/>
              </a:solidFill>
            </a:endParaRPr>
          </a:p>
          <a:p>
            <a:pPr marL="457200" lvl="0" indent="-381000" algn="l" rtl="0">
              <a:spcBef>
                <a:spcPts val="1200"/>
              </a:spcBef>
              <a:spcAft>
                <a:spcPts val="0"/>
              </a:spcAft>
              <a:buClr>
                <a:srgbClr val="000000"/>
              </a:buClr>
              <a:buSzPts val="2400"/>
              <a:buChar char="●"/>
            </a:pPr>
            <a:r>
              <a:rPr lang="en" sz="2400">
                <a:solidFill>
                  <a:srgbClr val="000000"/>
                </a:solidFill>
              </a:rPr>
              <a:t>Reduced access to lethal means of suicide among people at risk</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Cultural, religious, or moral objections to suicide</a:t>
            </a:r>
            <a:endParaRPr sz="2400">
              <a:solidFill>
                <a:srgbClr val="000000"/>
              </a:solidFill>
            </a:endParaRPr>
          </a:p>
          <a:p>
            <a:pPr marL="0" lvl="0" indent="0" algn="l" rtl="0">
              <a:spcBef>
                <a:spcPts val="0"/>
              </a:spcBef>
              <a:spcAft>
                <a:spcPts val="1200"/>
              </a:spcAft>
              <a:buNone/>
            </a:pPr>
            <a:endParaRPr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How Does a Suicide Occur?</a:t>
            </a:r>
            <a:endParaRPr/>
          </a:p>
        </p:txBody>
      </p:sp>
      <p:sp>
        <p:nvSpPr>
          <p:cNvPr id="191" name="Google Shape;191;p33"/>
          <p:cNvSpPr txBox="1">
            <a:spLocks noGrp="1"/>
          </p:cNvSpPr>
          <p:nvPr>
            <p:ph type="body" idx="1"/>
          </p:nvPr>
        </p:nvSpPr>
        <p:spPr>
          <a:xfrm>
            <a:off x="311700" y="995775"/>
            <a:ext cx="8520600" cy="3991800"/>
          </a:xfrm>
          <a:prstGeom prst="rect">
            <a:avLst/>
          </a:prstGeom>
        </p:spPr>
        <p:txBody>
          <a:bodyPr spcFirstLastPara="1" wrap="square" lIns="91425" tIns="91425" rIns="91425" bIns="91425" anchor="t" anchorCtr="0">
            <a:normAutofit fontScale="47500" lnSpcReduction="20000"/>
          </a:bodyPr>
          <a:lstStyle/>
          <a:p>
            <a:pPr marL="0" lvl="0" indent="0" algn="l" rtl="0">
              <a:spcBef>
                <a:spcPts val="0"/>
              </a:spcBef>
              <a:spcAft>
                <a:spcPts val="0"/>
              </a:spcAft>
              <a:buNone/>
            </a:pPr>
            <a:r>
              <a:rPr lang="en" sz="2852">
                <a:solidFill>
                  <a:srgbClr val="00FF00"/>
                </a:solidFill>
              </a:rPr>
              <a:t>Feelings/thoughts of not belonging</a:t>
            </a:r>
            <a:endParaRPr sz="2852">
              <a:solidFill>
                <a:srgbClr val="00FF00"/>
              </a:solidFill>
            </a:endParaRPr>
          </a:p>
          <a:p>
            <a:pPr marL="0" lvl="0" indent="0" algn="l" rtl="0">
              <a:spcBef>
                <a:spcPts val="1200"/>
              </a:spcBef>
              <a:spcAft>
                <a:spcPts val="0"/>
              </a:spcAft>
              <a:buNone/>
            </a:pPr>
            <a:r>
              <a:rPr lang="en" sz="2852">
                <a:solidFill>
                  <a:srgbClr val="351C75"/>
                </a:solidFill>
              </a:rPr>
              <a:t>Feelings/thoughts of being a burden</a:t>
            </a:r>
            <a:endParaRPr sz="2852">
              <a:solidFill>
                <a:srgbClr val="351C75"/>
              </a:solidFill>
            </a:endParaRPr>
          </a:p>
          <a:p>
            <a:pPr marL="0" lvl="0" indent="0" algn="l" rtl="0">
              <a:spcBef>
                <a:spcPts val="1200"/>
              </a:spcBef>
              <a:spcAft>
                <a:spcPts val="0"/>
              </a:spcAft>
              <a:buNone/>
            </a:pPr>
            <a:r>
              <a:rPr lang="en" sz="2600">
                <a:solidFill>
                  <a:srgbClr val="85200C"/>
                </a:solidFill>
              </a:rPr>
              <a:t>Those capable of suicide</a:t>
            </a:r>
            <a:endParaRPr sz="2600">
              <a:solidFill>
                <a:srgbClr val="85200C"/>
              </a:solidFill>
            </a:endParaRPr>
          </a:p>
          <a:p>
            <a:pPr marL="0" lvl="0" indent="0" algn="l" rtl="0">
              <a:spcBef>
                <a:spcPts val="1200"/>
              </a:spcBef>
              <a:spcAft>
                <a:spcPts val="0"/>
              </a:spcAft>
              <a:buNone/>
            </a:pPr>
            <a:r>
              <a:rPr lang="en"/>
              <a:t>		</a:t>
            </a:r>
            <a:endParaRPr sz="2709"/>
          </a:p>
          <a:p>
            <a:pPr marL="0" lvl="0" indent="0" algn="l" rtl="0">
              <a:spcBef>
                <a:spcPts val="1200"/>
              </a:spcBef>
              <a:spcAft>
                <a:spcPts val="0"/>
              </a:spcAft>
              <a:buNone/>
            </a:pPr>
            <a:r>
              <a:rPr lang="en" sz="2500"/>
              <a:t>Underlying vulnerability (MI/SU,Aggression,Family Hx, Sexual Orientation etc)</a:t>
            </a:r>
            <a:endParaRPr sz="2500"/>
          </a:p>
          <a:p>
            <a:pPr marL="0" lvl="0" indent="0" algn="l" rtl="0">
              <a:spcBef>
                <a:spcPts val="1200"/>
              </a:spcBef>
              <a:spcAft>
                <a:spcPts val="0"/>
              </a:spcAft>
              <a:buNone/>
            </a:pPr>
            <a:r>
              <a:rPr lang="en"/>
              <a:t>		</a:t>
            </a:r>
            <a:endParaRPr/>
          </a:p>
          <a:p>
            <a:pPr marL="0" lvl="0" indent="0" algn="l" rtl="0">
              <a:spcBef>
                <a:spcPts val="1200"/>
              </a:spcBef>
              <a:spcAft>
                <a:spcPts val="0"/>
              </a:spcAft>
              <a:buNone/>
            </a:pPr>
            <a:r>
              <a:rPr lang="en" sz="2527"/>
              <a:t>Stress event (Trouble with Law/School, Breakup, Loss etc)</a:t>
            </a:r>
            <a:endParaRPr sz="2527"/>
          </a:p>
          <a:p>
            <a:pPr marL="0" lvl="0" indent="0" algn="l" rtl="0">
              <a:spcBef>
                <a:spcPts val="1200"/>
              </a:spcBef>
              <a:spcAft>
                <a:spcPts val="0"/>
              </a:spcAft>
              <a:buNone/>
            </a:pPr>
            <a:endParaRPr/>
          </a:p>
          <a:p>
            <a:pPr marL="0" lvl="0" indent="0" algn="l" rtl="0">
              <a:spcBef>
                <a:spcPts val="1200"/>
              </a:spcBef>
              <a:spcAft>
                <a:spcPts val="0"/>
              </a:spcAft>
              <a:buNone/>
            </a:pPr>
            <a:r>
              <a:rPr lang="en" sz="2527"/>
              <a:t>Acute Mood Change (Anxiety, Dread, Hopelessness, Anger)</a:t>
            </a:r>
            <a:endParaRPr sz="2527"/>
          </a:p>
          <a:p>
            <a:pPr marL="0" lvl="0" indent="0" algn="l" rtl="0">
              <a:spcBef>
                <a:spcPts val="1200"/>
              </a:spcBef>
              <a:spcAft>
                <a:spcPts val="0"/>
              </a:spcAft>
              <a:buNone/>
            </a:pPr>
            <a:endParaRPr/>
          </a:p>
          <a:p>
            <a:pPr marL="0" lvl="0" indent="0" algn="l" rtl="0">
              <a:spcBef>
                <a:spcPts val="1200"/>
              </a:spcBef>
              <a:spcAft>
                <a:spcPts val="0"/>
              </a:spcAft>
              <a:buNone/>
            </a:pPr>
            <a:r>
              <a:rPr lang="en"/>
              <a:t>	</a:t>
            </a:r>
            <a:r>
              <a:rPr lang="en" sz="2737"/>
              <a:t>Strong taboo of suicide, available support, slowed down mental state presence of others = Survival</a:t>
            </a:r>
            <a:endParaRPr sz="2737"/>
          </a:p>
          <a:p>
            <a:pPr marL="0" lvl="0" indent="0" algn="l" rtl="0">
              <a:spcBef>
                <a:spcPts val="1200"/>
              </a:spcBef>
              <a:spcAft>
                <a:spcPts val="1200"/>
              </a:spcAft>
              <a:buNone/>
            </a:pPr>
            <a:r>
              <a:rPr lang="en" sz="2737"/>
              <a:t>	Weak taboo of suicide, means/weapon available, agitation, being alone = Suicide/Serious Attempt</a:t>
            </a:r>
            <a:endParaRPr sz="2737"/>
          </a:p>
        </p:txBody>
      </p:sp>
      <p:sp>
        <p:nvSpPr>
          <p:cNvPr id="192" name="Google Shape;192;p33"/>
          <p:cNvSpPr/>
          <p:nvPr/>
        </p:nvSpPr>
        <p:spPr>
          <a:xfrm>
            <a:off x="1229625" y="1991700"/>
            <a:ext cx="415500" cy="3636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93" name="Google Shape;193;p33"/>
          <p:cNvSpPr/>
          <p:nvPr/>
        </p:nvSpPr>
        <p:spPr>
          <a:xfrm>
            <a:off x="1229625" y="2593125"/>
            <a:ext cx="415500" cy="3636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94" name="Google Shape;194;p33"/>
          <p:cNvSpPr/>
          <p:nvPr/>
        </p:nvSpPr>
        <p:spPr>
          <a:xfrm>
            <a:off x="1229625" y="3229213"/>
            <a:ext cx="415500" cy="3636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95" name="Google Shape;195;p33"/>
          <p:cNvSpPr/>
          <p:nvPr/>
        </p:nvSpPr>
        <p:spPr>
          <a:xfrm>
            <a:off x="1229625" y="3790975"/>
            <a:ext cx="415500" cy="3636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96" name="Google Shape;196;p33"/>
          <p:cNvSpPr/>
          <p:nvPr/>
        </p:nvSpPr>
        <p:spPr>
          <a:xfrm>
            <a:off x="4216975" y="995775"/>
            <a:ext cx="1575900" cy="831300"/>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97" name="Google Shape;197;p33"/>
          <p:cNvSpPr/>
          <p:nvPr/>
        </p:nvSpPr>
        <p:spPr>
          <a:xfrm>
            <a:off x="5515850" y="995775"/>
            <a:ext cx="1627800" cy="831300"/>
          </a:xfrm>
          <a:prstGeom prst="ellipse">
            <a:avLst/>
          </a:prstGeom>
          <a:solidFill>
            <a:srgbClr val="351C7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98" name="Google Shape;198;p33"/>
          <p:cNvSpPr/>
          <p:nvPr/>
        </p:nvSpPr>
        <p:spPr>
          <a:xfrm>
            <a:off x="5464175" y="1152425"/>
            <a:ext cx="415500" cy="553500"/>
          </a:xfrm>
          <a:prstGeom prst="ellipse">
            <a:avLst/>
          </a:prstGeom>
          <a:solidFill>
            <a:srgbClr val="A61C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34" descr="On March 28, 2019, a 26-year-old man climbed the railing of a pedestrian bridge on the Price Freeway. According to the Chandler Police Department Facebook page, Officer A. Little arrived on the scene and developed a rapport with the man. Officer Little convinced the man to climb off the railing and back to safety. MORE: https://12ne.ws/2IIxBLs&#10;---------------------------------------------------------------------------------------------------&#10;Twitter: https://12ne.ws/Twitter&#10;Instagram: https://12ne.ws/Instagram&#10;Facebook: https://12ne.ws/Facebook&#10;Website: https://12News.com&#10;Email Newsletter Signup: https://12news.com/email&#10;---------------------------------------------------------------------------------------------------&#10;&quot;12 News: It's a matter of facts&quot;" title="Body cam video shows Chandler police officer talk man off a bridge">
            <a:hlinkClick r:id="rId3"/>
          </p:cNvPr>
          <p:cNvPicPr preferRelativeResize="0"/>
          <p:nvPr/>
        </p:nvPicPr>
        <p:blipFill>
          <a:blip r:embed="rId4">
            <a:alphaModFix/>
          </a:blip>
          <a:stretch>
            <a:fillRect/>
          </a:stretch>
        </p:blipFill>
        <p:spPr>
          <a:xfrm>
            <a:off x="231600" y="266975"/>
            <a:ext cx="8694725" cy="45870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fade">
                                      <p:cBhvr>
                                        <p:cTn id="7" dur="10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Suicidal ideation, plan, intent, means</a:t>
            </a:r>
            <a:endParaRPr/>
          </a:p>
        </p:txBody>
      </p:sp>
      <p:sp>
        <p:nvSpPr>
          <p:cNvPr id="209" name="Google Shape;209;p3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3000">
                <a:solidFill>
                  <a:srgbClr val="041E42"/>
                </a:solidFill>
                <a:highlight>
                  <a:srgbClr val="FFFFFF"/>
                </a:highlight>
                <a:latin typeface="Times New Roman"/>
                <a:ea typeface="Times New Roman"/>
                <a:cs typeface="Times New Roman"/>
                <a:sym typeface="Times New Roman"/>
              </a:rPr>
              <a:t>Asking about suicide does not increase an individuals suicidal risk, in fact, research has shown this to not be true and, has shown that </a:t>
            </a:r>
            <a:r>
              <a:rPr lang="en" sz="3000" b="1">
                <a:solidFill>
                  <a:srgbClr val="041E42"/>
                </a:solidFill>
                <a:highlight>
                  <a:srgbClr val="FFFFFF"/>
                </a:highlight>
                <a:latin typeface="Times New Roman"/>
                <a:ea typeface="Times New Roman"/>
                <a:cs typeface="Times New Roman"/>
                <a:sym typeface="Times New Roman"/>
              </a:rPr>
              <a:t>asking someone if they are having thoughts of killing themselves is actually more likely to </a:t>
            </a:r>
            <a:r>
              <a:rPr lang="en" sz="3000" b="1" i="1">
                <a:solidFill>
                  <a:srgbClr val="041E42"/>
                </a:solidFill>
                <a:highlight>
                  <a:srgbClr val="FFFFFF"/>
                </a:highlight>
                <a:latin typeface="Times New Roman"/>
                <a:ea typeface="Times New Roman"/>
                <a:cs typeface="Times New Roman"/>
                <a:sym typeface="Times New Roman"/>
              </a:rPr>
              <a:t>save a life</a:t>
            </a:r>
            <a:r>
              <a:rPr lang="en" sz="3000">
                <a:solidFill>
                  <a:srgbClr val="041E42"/>
                </a:solidFill>
                <a:highlight>
                  <a:srgbClr val="FFFFFF"/>
                </a:highlight>
                <a:latin typeface="Times New Roman"/>
                <a:ea typeface="Times New Roman"/>
                <a:cs typeface="Times New Roman"/>
                <a:sym typeface="Times New Roman"/>
              </a:rPr>
              <a:t>.</a:t>
            </a:r>
            <a:endParaRPr sz="31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36" descr="(WRAL/CNN) -- The officer is being congratulated for how he handled the dangerous situation." title="N.C.: Body cam shows officer disarming suicidal man">
            <a:hlinkClick r:id="rId3"/>
          </p:cNvPr>
          <p:cNvPicPr preferRelativeResize="0"/>
          <p:nvPr/>
        </p:nvPicPr>
        <p:blipFill>
          <a:blip r:embed="rId4">
            <a:alphaModFix/>
          </a:blip>
          <a:stretch>
            <a:fillRect/>
          </a:stretch>
        </p:blipFill>
        <p:spPr>
          <a:xfrm>
            <a:off x="573100" y="203125"/>
            <a:ext cx="7929275" cy="4548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fade">
                                      <p:cBhvr>
                                        <p:cTn id="7" dur="10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Be Direct When Asking About Suicide</a:t>
            </a:r>
            <a:endParaRPr/>
          </a:p>
        </p:txBody>
      </p:sp>
      <p:sp>
        <p:nvSpPr>
          <p:cNvPr id="220" name="Google Shape;220;p3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Ask Direct Questions</a:t>
            </a:r>
            <a:endParaRPr/>
          </a:p>
          <a:p>
            <a:pPr marL="457200" lvl="0" indent="-342900" algn="l" rtl="0">
              <a:spcBef>
                <a:spcPts val="1200"/>
              </a:spcBef>
              <a:spcAft>
                <a:spcPts val="0"/>
              </a:spcAft>
              <a:buSzPts val="1800"/>
              <a:buChar char="●"/>
            </a:pPr>
            <a:r>
              <a:rPr lang="en"/>
              <a:t>Are you thinking about killing yourself?</a:t>
            </a:r>
            <a:endParaRPr/>
          </a:p>
          <a:p>
            <a:pPr marL="457200" lvl="0" indent="-342900" algn="l" rtl="0">
              <a:spcBef>
                <a:spcPts val="0"/>
              </a:spcBef>
              <a:spcAft>
                <a:spcPts val="0"/>
              </a:spcAft>
              <a:buSzPts val="1800"/>
              <a:buChar char="●"/>
            </a:pPr>
            <a:r>
              <a:rPr lang="en"/>
              <a:t>Do you have a plan? (specific)</a:t>
            </a:r>
            <a:endParaRPr/>
          </a:p>
          <a:p>
            <a:pPr marL="457200" lvl="0" indent="-342900" algn="l" rtl="0">
              <a:spcBef>
                <a:spcPts val="0"/>
              </a:spcBef>
              <a:spcAft>
                <a:spcPts val="0"/>
              </a:spcAft>
              <a:buSzPts val="1800"/>
              <a:buChar char="●"/>
            </a:pPr>
            <a:r>
              <a:rPr lang="en"/>
              <a:t>What is your intent?</a:t>
            </a:r>
            <a:endParaRPr/>
          </a:p>
          <a:p>
            <a:pPr marL="457200" lvl="0" indent="-342900" algn="l" rtl="0">
              <a:spcBef>
                <a:spcPts val="0"/>
              </a:spcBef>
              <a:spcAft>
                <a:spcPts val="0"/>
              </a:spcAft>
              <a:buSzPts val="1800"/>
              <a:buChar char="●"/>
            </a:pPr>
            <a:r>
              <a:rPr lang="en"/>
              <a:t>Do you have the means?</a:t>
            </a:r>
            <a:endParaRPr/>
          </a:p>
          <a:p>
            <a:pPr marL="0" lvl="0" indent="0" algn="l" rtl="0">
              <a:spcBef>
                <a:spcPts val="1200"/>
              </a:spcBef>
              <a:spcAft>
                <a:spcPts val="0"/>
              </a:spcAft>
              <a:buNone/>
            </a:pPr>
            <a:r>
              <a:rPr lang="en"/>
              <a:t>DO NOT BE VAGUE</a:t>
            </a:r>
            <a:endParaRPr/>
          </a:p>
          <a:p>
            <a:pPr marL="457200" lvl="0" indent="-342900" algn="l" rtl="0">
              <a:spcBef>
                <a:spcPts val="1200"/>
              </a:spcBef>
              <a:spcAft>
                <a:spcPts val="0"/>
              </a:spcAft>
              <a:buSzPts val="1800"/>
              <a:buChar char="●"/>
            </a:pPr>
            <a:r>
              <a:rPr lang="en"/>
              <a:t>Have you thought about hurting yourself?</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38"/>
          <p:cNvPicPr preferRelativeResize="0"/>
          <p:nvPr/>
        </p:nvPicPr>
        <p:blipFill>
          <a:blip r:embed="rId3">
            <a:alphaModFix/>
          </a:blip>
          <a:stretch>
            <a:fillRect/>
          </a:stretch>
        </p:blipFill>
        <p:spPr>
          <a:xfrm>
            <a:off x="623875" y="137825"/>
            <a:ext cx="7646326" cy="481705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Self Harming Behaviors</a:t>
            </a:r>
            <a:endParaRPr/>
          </a:p>
        </p:txBody>
      </p:sp>
      <p:sp>
        <p:nvSpPr>
          <p:cNvPr id="231" name="Google Shape;231;p3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Cutting</a:t>
            </a:r>
            <a:endParaRPr/>
          </a:p>
          <a:p>
            <a:pPr marL="0" lvl="0" indent="0" algn="l" rtl="0">
              <a:spcBef>
                <a:spcPts val="1200"/>
              </a:spcBef>
              <a:spcAft>
                <a:spcPts val="0"/>
              </a:spcAft>
              <a:buNone/>
            </a:pPr>
            <a:r>
              <a:rPr lang="en"/>
              <a:t>Scratching</a:t>
            </a:r>
            <a:endParaRPr/>
          </a:p>
          <a:p>
            <a:pPr marL="0" lvl="0" indent="0" algn="l" rtl="0">
              <a:spcBef>
                <a:spcPts val="1200"/>
              </a:spcBef>
              <a:spcAft>
                <a:spcPts val="0"/>
              </a:spcAft>
              <a:buNone/>
            </a:pPr>
            <a:r>
              <a:rPr lang="en"/>
              <a:t>Burning</a:t>
            </a:r>
            <a:endParaRPr/>
          </a:p>
          <a:p>
            <a:pPr marL="0" lvl="0" indent="0" algn="l" rtl="0">
              <a:spcBef>
                <a:spcPts val="1200"/>
              </a:spcBef>
              <a:spcAft>
                <a:spcPts val="0"/>
              </a:spcAft>
              <a:buNone/>
            </a:pPr>
            <a:r>
              <a:rPr lang="en"/>
              <a:t>Self Hitting</a:t>
            </a:r>
            <a:endParaRPr/>
          </a:p>
          <a:p>
            <a:pPr marL="0" lvl="0" indent="0" algn="l" rtl="0">
              <a:spcBef>
                <a:spcPts val="1200"/>
              </a:spcBef>
              <a:spcAft>
                <a:spcPts val="0"/>
              </a:spcAft>
              <a:buNone/>
            </a:pPr>
            <a:r>
              <a:rPr lang="en"/>
              <a:t>Head Banging</a:t>
            </a:r>
            <a:endParaRPr/>
          </a:p>
          <a:p>
            <a:pPr marL="0" lvl="0" indent="0" algn="l" rtl="0">
              <a:spcBef>
                <a:spcPts val="1200"/>
              </a:spcBef>
              <a:spcAft>
                <a:spcPts val="0"/>
              </a:spcAft>
              <a:buNone/>
            </a:pPr>
            <a:r>
              <a:rPr lang="en"/>
              <a:t>DO ANY OF THESE INJURIES REQUIRE MEDICAL ATTENTION</a:t>
            </a:r>
            <a:endParaRPr/>
          </a:p>
          <a:p>
            <a:pPr marL="0" lvl="0" indent="0" algn="l" rtl="0">
              <a:spcBef>
                <a:spcPts val="1200"/>
              </a:spcBef>
              <a:spcAft>
                <a:spcPts val="1200"/>
              </a:spcAft>
              <a:buNone/>
            </a:pPr>
            <a:r>
              <a:rPr lang="en"/>
              <a:t>WHAT IS THE INTENT OF THE BEHAVIOR</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Risk Factors For Self Harm</a:t>
            </a:r>
            <a:endParaRPr/>
          </a:p>
        </p:txBody>
      </p:sp>
      <p:sp>
        <p:nvSpPr>
          <p:cNvPr id="237" name="Google Shape;237;p40"/>
          <p:cNvSpPr txBox="1">
            <a:spLocks noGrp="1"/>
          </p:cNvSpPr>
          <p:nvPr>
            <p:ph type="body" idx="1"/>
          </p:nvPr>
        </p:nvSpPr>
        <p:spPr>
          <a:xfrm>
            <a:off x="311700" y="1152425"/>
            <a:ext cx="8520600" cy="3942000"/>
          </a:xfrm>
          <a:prstGeom prst="rect">
            <a:avLst/>
          </a:prstGeom>
        </p:spPr>
        <p:txBody>
          <a:bodyPr spcFirstLastPara="1" wrap="square" lIns="91425" tIns="91425" rIns="91425" bIns="91425" anchor="t" anchorCtr="0">
            <a:normAutofit fontScale="25000" lnSpcReduction="20000"/>
          </a:bodyPr>
          <a:lstStyle/>
          <a:p>
            <a:pPr marL="0" lvl="0" indent="0" algn="l" rtl="0">
              <a:spcBef>
                <a:spcPts val="1500"/>
              </a:spcBef>
              <a:spcAft>
                <a:spcPts val="0"/>
              </a:spcAft>
              <a:buNone/>
            </a:pPr>
            <a:r>
              <a:rPr lang="en" sz="6000">
                <a:solidFill>
                  <a:srgbClr val="333333"/>
                </a:solidFill>
                <a:latin typeface="Times New Roman"/>
                <a:ea typeface="Times New Roman"/>
                <a:cs typeface="Times New Roman"/>
                <a:sym typeface="Times New Roman"/>
              </a:rPr>
              <a:t>People are more likely be at risk for self-harming behaviours if certain factors are present, such as:</a:t>
            </a:r>
            <a:endParaRPr sz="6000">
              <a:solidFill>
                <a:srgbClr val="333333"/>
              </a:solidFill>
              <a:latin typeface="Times New Roman"/>
              <a:ea typeface="Times New Roman"/>
              <a:cs typeface="Times New Roman"/>
              <a:sym typeface="Times New Roman"/>
            </a:endParaRPr>
          </a:p>
          <a:p>
            <a:pPr marL="457200" lvl="0" indent="-323850" algn="l" rtl="0">
              <a:spcBef>
                <a:spcPts val="1500"/>
              </a:spcBef>
              <a:spcAft>
                <a:spcPts val="0"/>
              </a:spcAft>
              <a:buClr>
                <a:srgbClr val="333333"/>
              </a:buClr>
              <a:buSzPct val="100000"/>
              <a:buFont typeface="Times New Roman"/>
              <a:buChar char="●"/>
            </a:pPr>
            <a:r>
              <a:rPr lang="en" sz="6000">
                <a:solidFill>
                  <a:srgbClr val="333333"/>
                </a:solidFill>
                <a:latin typeface="Times New Roman"/>
                <a:ea typeface="Times New Roman"/>
                <a:cs typeface="Times New Roman"/>
                <a:sym typeface="Times New Roman"/>
              </a:rPr>
              <a:t>loss of a parent;</a:t>
            </a:r>
            <a:endParaRPr sz="6000">
              <a:solidFill>
                <a:srgbClr val="333333"/>
              </a:solidFill>
              <a:latin typeface="Times New Roman"/>
              <a:ea typeface="Times New Roman"/>
              <a:cs typeface="Times New Roman"/>
              <a:sym typeface="Times New Roman"/>
            </a:endParaRPr>
          </a:p>
          <a:p>
            <a:pPr marL="457200" lvl="0" indent="-323850" algn="l" rtl="0">
              <a:lnSpc>
                <a:spcPct val="200000"/>
              </a:lnSpc>
              <a:spcBef>
                <a:spcPts val="0"/>
              </a:spcBef>
              <a:spcAft>
                <a:spcPts val="0"/>
              </a:spcAft>
              <a:buClr>
                <a:srgbClr val="333333"/>
              </a:buClr>
              <a:buSzPct val="100000"/>
              <a:buFont typeface="Times New Roman"/>
              <a:buChar char="●"/>
            </a:pPr>
            <a:r>
              <a:rPr lang="en" sz="6000">
                <a:solidFill>
                  <a:srgbClr val="333333"/>
                </a:solidFill>
                <a:latin typeface="Times New Roman"/>
                <a:ea typeface="Times New Roman"/>
                <a:cs typeface="Times New Roman"/>
                <a:sym typeface="Times New Roman"/>
              </a:rPr>
              <a:t>childhood illness or surgery;</a:t>
            </a:r>
            <a:endParaRPr sz="6000">
              <a:solidFill>
                <a:srgbClr val="333333"/>
              </a:solidFill>
              <a:latin typeface="Times New Roman"/>
              <a:ea typeface="Times New Roman"/>
              <a:cs typeface="Times New Roman"/>
              <a:sym typeface="Times New Roman"/>
            </a:endParaRPr>
          </a:p>
          <a:p>
            <a:pPr marL="457200" lvl="0" indent="-323850" algn="l" rtl="0">
              <a:lnSpc>
                <a:spcPct val="200000"/>
              </a:lnSpc>
              <a:spcBef>
                <a:spcPts val="0"/>
              </a:spcBef>
              <a:spcAft>
                <a:spcPts val="0"/>
              </a:spcAft>
              <a:buClr>
                <a:srgbClr val="333333"/>
              </a:buClr>
              <a:buSzPct val="100000"/>
              <a:buFont typeface="Times New Roman"/>
              <a:buChar char="●"/>
            </a:pPr>
            <a:r>
              <a:rPr lang="en" sz="6000">
                <a:solidFill>
                  <a:srgbClr val="333333"/>
                </a:solidFill>
                <a:latin typeface="Times New Roman"/>
                <a:ea typeface="Times New Roman"/>
                <a:cs typeface="Times New Roman"/>
                <a:sym typeface="Times New Roman"/>
              </a:rPr>
              <a:t>childhood sexual or physical abuse;</a:t>
            </a:r>
            <a:endParaRPr sz="6000">
              <a:solidFill>
                <a:srgbClr val="333333"/>
              </a:solidFill>
              <a:latin typeface="Times New Roman"/>
              <a:ea typeface="Times New Roman"/>
              <a:cs typeface="Times New Roman"/>
              <a:sym typeface="Times New Roman"/>
            </a:endParaRPr>
          </a:p>
          <a:p>
            <a:pPr marL="457200" lvl="0" indent="-323850" algn="l" rtl="0">
              <a:lnSpc>
                <a:spcPct val="200000"/>
              </a:lnSpc>
              <a:spcBef>
                <a:spcPts val="0"/>
              </a:spcBef>
              <a:spcAft>
                <a:spcPts val="0"/>
              </a:spcAft>
              <a:buClr>
                <a:srgbClr val="333333"/>
              </a:buClr>
              <a:buSzPct val="100000"/>
              <a:buFont typeface="Times New Roman"/>
              <a:buChar char="●"/>
            </a:pPr>
            <a:r>
              <a:rPr lang="en" sz="6000">
                <a:solidFill>
                  <a:srgbClr val="333333"/>
                </a:solidFill>
                <a:latin typeface="Times New Roman"/>
                <a:ea typeface="Times New Roman"/>
                <a:cs typeface="Times New Roman"/>
                <a:sym typeface="Times New Roman"/>
              </a:rPr>
              <a:t>family substance abuse;</a:t>
            </a:r>
            <a:endParaRPr sz="6000">
              <a:solidFill>
                <a:srgbClr val="333333"/>
              </a:solidFill>
              <a:latin typeface="Times New Roman"/>
              <a:ea typeface="Times New Roman"/>
              <a:cs typeface="Times New Roman"/>
              <a:sym typeface="Times New Roman"/>
            </a:endParaRPr>
          </a:p>
          <a:p>
            <a:pPr marL="457200" lvl="0" indent="-323850" algn="l" rtl="0">
              <a:lnSpc>
                <a:spcPct val="200000"/>
              </a:lnSpc>
              <a:spcBef>
                <a:spcPts val="0"/>
              </a:spcBef>
              <a:spcAft>
                <a:spcPts val="0"/>
              </a:spcAft>
              <a:buClr>
                <a:srgbClr val="333333"/>
              </a:buClr>
              <a:buSzPct val="100000"/>
              <a:buFont typeface="Times New Roman"/>
              <a:buChar char="●"/>
            </a:pPr>
            <a:r>
              <a:rPr lang="en" sz="6000">
                <a:solidFill>
                  <a:srgbClr val="333333"/>
                </a:solidFill>
                <a:latin typeface="Times New Roman"/>
                <a:ea typeface="Times New Roman"/>
                <a:cs typeface="Times New Roman"/>
                <a:sym typeface="Times New Roman"/>
              </a:rPr>
              <a:t>negative body image perceptions;</a:t>
            </a:r>
            <a:endParaRPr sz="6000">
              <a:solidFill>
                <a:srgbClr val="333333"/>
              </a:solidFill>
              <a:latin typeface="Times New Roman"/>
              <a:ea typeface="Times New Roman"/>
              <a:cs typeface="Times New Roman"/>
              <a:sym typeface="Times New Roman"/>
            </a:endParaRPr>
          </a:p>
          <a:p>
            <a:pPr marL="457200" lvl="0" indent="-323850" algn="l" rtl="0">
              <a:lnSpc>
                <a:spcPct val="200000"/>
              </a:lnSpc>
              <a:spcBef>
                <a:spcPts val="0"/>
              </a:spcBef>
              <a:spcAft>
                <a:spcPts val="0"/>
              </a:spcAft>
              <a:buClr>
                <a:srgbClr val="333333"/>
              </a:buClr>
              <a:buSzPct val="100000"/>
              <a:buFont typeface="Times New Roman"/>
              <a:buChar char="●"/>
            </a:pPr>
            <a:r>
              <a:rPr lang="en" sz="6000">
                <a:solidFill>
                  <a:srgbClr val="333333"/>
                </a:solidFill>
                <a:latin typeface="Times New Roman"/>
                <a:ea typeface="Times New Roman"/>
                <a:cs typeface="Times New Roman"/>
                <a:sym typeface="Times New Roman"/>
              </a:rPr>
              <a:t>lack of impulse control;</a:t>
            </a:r>
            <a:endParaRPr sz="6000">
              <a:solidFill>
                <a:srgbClr val="333333"/>
              </a:solidFill>
              <a:latin typeface="Times New Roman"/>
              <a:ea typeface="Times New Roman"/>
              <a:cs typeface="Times New Roman"/>
              <a:sym typeface="Times New Roman"/>
            </a:endParaRPr>
          </a:p>
          <a:p>
            <a:pPr marL="457200" lvl="0" indent="-323850" algn="l" rtl="0">
              <a:lnSpc>
                <a:spcPct val="200000"/>
              </a:lnSpc>
              <a:spcBef>
                <a:spcPts val="0"/>
              </a:spcBef>
              <a:spcAft>
                <a:spcPts val="0"/>
              </a:spcAft>
              <a:buClr>
                <a:srgbClr val="333333"/>
              </a:buClr>
              <a:buSzPct val="100000"/>
              <a:buFont typeface="Times New Roman"/>
              <a:buChar char="●"/>
            </a:pPr>
            <a:r>
              <a:rPr lang="en" sz="6000">
                <a:solidFill>
                  <a:srgbClr val="333333"/>
                </a:solidFill>
                <a:latin typeface="Times New Roman"/>
                <a:ea typeface="Times New Roman"/>
                <a:cs typeface="Times New Roman"/>
                <a:sym typeface="Times New Roman"/>
              </a:rPr>
              <a:t>childhood trauma; (ACES)</a:t>
            </a:r>
            <a:endParaRPr sz="6000">
              <a:solidFill>
                <a:srgbClr val="333333"/>
              </a:solidFill>
              <a:latin typeface="Times New Roman"/>
              <a:ea typeface="Times New Roman"/>
              <a:cs typeface="Times New Roman"/>
              <a:sym typeface="Times New Roman"/>
            </a:endParaRPr>
          </a:p>
          <a:p>
            <a:pPr marL="457200" lvl="0" indent="-323850" algn="l" rtl="0">
              <a:lnSpc>
                <a:spcPct val="200000"/>
              </a:lnSpc>
              <a:spcBef>
                <a:spcPts val="0"/>
              </a:spcBef>
              <a:spcAft>
                <a:spcPts val="0"/>
              </a:spcAft>
              <a:buClr>
                <a:srgbClr val="333333"/>
              </a:buClr>
              <a:buSzPct val="100000"/>
              <a:buFont typeface="Times New Roman"/>
              <a:buChar char="●"/>
            </a:pPr>
            <a:r>
              <a:rPr lang="en" sz="6000">
                <a:solidFill>
                  <a:srgbClr val="333333"/>
                </a:solidFill>
                <a:latin typeface="Times New Roman"/>
                <a:ea typeface="Times New Roman"/>
                <a:cs typeface="Times New Roman"/>
                <a:sym typeface="Times New Roman"/>
              </a:rPr>
              <a:t>neglect;</a:t>
            </a:r>
            <a:endParaRPr sz="6000">
              <a:solidFill>
                <a:srgbClr val="333333"/>
              </a:solidFill>
              <a:latin typeface="Times New Roman"/>
              <a:ea typeface="Times New Roman"/>
              <a:cs typeface="Times New Roman"/>
              <a:sym typeface="Times New Roman"/>
            </a:endParaRPr>
          </a:p>
          <a:p>
            <a:pPr marL="457200" lvl="0" indent="-323850" algn="l" rtl="0">
              <a:lnSpc>
                <a:spcPct val="200000"/>
              </a:lnSpc>
              <a:spcBef>
                <a:spcPts val="0"/>
              </a:spcBef>
              <a:spcAft>
                <a:spcPts val="0"/>
              </a:spcAft>
              <a:buClr>
                <a:srgbClr val="333333"/>
              </a:buClr>
              <a:buSzPct val="100000"/>
              <a:buFont typeface="Times New Roman"/>
              <a:buChar char="●"/>
            </a:pPr>
            <a:r>
              <a:rPr lang="en" sz="6000">
                <a:solidFill>
                  <a:srgbClr val="333333"/>
                </a:solidFill>
                <a:latin typeface="Times New Roman"/>
                <a:ea typeface="Times New Roman"/>
                <a:cs typeface="Times New Roman"/>
                <a:sym typeface="Times New Roman"/>
              </a:rPr>
              <a:t>lack of strong family attachments.</a:t>
            </a:r>
            <a:endParaRPr sz="6000">
              <a:solidFill>
                <a:srgbClr val="333333"/>
              </a:solidFill>
              <a:latin typeface="Times New Roman"/>
              <a:ea typeface="Times New Roman"/>
              <a:cs typeface="Times New Roman"/>
              <a:sym typeface="Times New Roman"/>
            </a:endParaRPr>
          </a:p>
          <a:p>
            <a:pPr marL="0" lvl="0" indent="0" algn="l" rtl="0">
              <a:lnSpc>
                <a:spcPct val="200000"/>
              </a:lnSpc>
              <a:spcBef>
                <a:spcPts val="2500"/>
              </a:spcBef>
              <a:spcAft>
                <a:spcPts val="0"/>
              </a:spcAft>
              <a:buNone/>
            </a:pPr>
            <a:r>
              <a:rPr lang="en" sz="1350">
                <a:solidFill>
                  <a:srgbClr val="333333"/>
                </a:solidFill>
                <a:latin typeface="Times New Roman"/>
                <a:ea typeface="Times New Roman"/>
                <a:cs typeface="Times New Roman"/>
                <a:sym typeface="Times New Roman"/>
              </a:rPr>
              <a:t>(Briere and Gil, 1998; CSP, 2014)</a:t>
            </a:r>
            <a:endParaRPr sz="1350">
              <a:solidFill>
                <a:srgbClr val="333333"/>
              </a:solidFill>
              <a:latin typeface="Times New Roman"/>
              <a:ea typeface="Times New Roman"/>
              <a:cs typeface="Times New Roman"/>
              <a:sym typeface="Times New Roman"/>
            </a:endParaRPr>
          </a:p>
          <a:p>
            <a:pPr marL="0" lvl="0" indent="0" algn="l" rtl="0">
              <a:spcBef>
                <a:spcPts val="1100"/>
              </a:spcBef>
              <a:spcAft>
                <a:spcPts val="120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Why Do People Self Harm</a:t>
            </a:r>
            <a:endParaRPr/>
          </a:p>
        </p:txBody>
      </p:sp>
      <p:sp>
        <p:nvSpPr>
          <p:cNvPr id="243" name="Google Shape;243;p4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Possible reasons for self harm</a:t>
            </a:r>
            <a:endParaRPr/>
          </a:p>
          <a:p>
            <a:pPr marL="457200" lvl="0" indent="-342900" algn="l" rtl="0">
              <a:spcBef>
                <a:spcPts val="1200"/>
              </a:spcBef>
              <a:spcAft>
                <a:spcPts val="0"/>
              </a:spcAft>
              <a:buSzPts val="1800"/>
              <a:buChar char="●"/>
            </a:pPr>
            <a:r>
              <a:rPr lang="en"/>
              <a:t>To reduce negative emotions</a:t>
            </a:r>
            <a:endParaRPr/>
          </a:p>
          <a:p>
            <a:pPr marL="457200" lvl="0" indent="-342900" algn="l" rtl="0">
              <a:spcBef>
                <a:spcPts val="0"/>
              </a:spcBef>
              <a:spcAft>
                <a:spcPts val="0"/>
              </a:spcAft>
              <a:buSzPts val="1800"/>
              <a:buChar char="●"/>
            </a:pPr>
            <a:r>
              <a:rPr lang="en"/>
              <a:t>To feel “something”</a:t>
            </a:r>
            <a:endParaRPr/>
          </a:p>
          <a:p>
            <a:pPr marL="457200" lvl="0" indent="-342900" algn="l" rtl="0">
              <a:spcBef>
                <a:spcPts val="0"/>
              </a:spcBef>
              <a:spcAft>
                <a:spcPts val="0"/>
              </a:spcAft>
              <a:buSzPts val="1800"/>
              <a:buChar char="●"/>
            </a:pPr>
            <a:r>
              <a:rPr lang="en"/>
              <a:t>To over come suicidal thoughts</a:t>
            </a:r>
            <a:endParaRPr/>
          </a:p>
          <a:p>
            <a:pPr marL="457200" lvl="0" indent="-342900" algn="l" rtl="0">
              <a:spcBef>
                <a:spcPts val="0"/>
              </a:spcBef>
              <a:spcAft>
                <a:spcPts val="0"/>
              </a:spcAft>
              <a:buSzPts val="1800"/>
              <a:buChar char="●"/>
            </a:pPr>
            <a:r>
              <a:rPr lang="en"/>
              <a:t>To avoid certain situations/emotions</a:t>
            </a:r>
            <a:endParaRPr/>
          </a:p>
          <a:p>
            <a:pPr marL="457200" lvl="0" indent="-342900" algn="l" rtl="0">
              <a:spcBef>
                <a:spcPts val="0"/>
              </a:spcBef>
              <a:spcAft>
                <a:spcPts val="0"/>
              </a:spcAft>
              <a:buSzPts val="1800"/>
              <a:buChar char="●"/>
            </a:pPr>
            <a:r>
              <a:rPr lang="en"/>
              <a:t>To access social supports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Preferred Language</a:t>
            </a:r>
            <a:endParaRPr/>
          </a:p>
        </p:txBody>
      </p:sp>
      <p:sp>
        <p:nvSpPr>
          <p:cNvPr id="79" name="Google Shape;79;p1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•Suicidal thoughts vs Suicidal Intensity</a:t>
            </a:r>
            <a:endParaRPr/>
          </a:p>
          <a:p>
            <a:pPr marL="0" lvl="0" indent="0" algn="l" rtl="0">
              <a:spcBef>
                <a:spcPts val="0"/>
              </a:spcBef>
              <a:spcAft>
                <a:spcPts val="0"/>
              </a:spcAft>
              <a:buNone/>
            </a:pPr>
            <a:endParaRPr/>
          </a:p>
          <a:p>
            <a:pPr marL="0" lvl="0" indent="0" algn="l" rtl="0">
              <a:spcBef>
                <a:spcPts val="0"/>
              </a:spcBef>
              <a:spcAft>
                <a:spcPts val="0"/>
              </a:spcAft>
              <a:buNone/>
            </a:pPr>
            <a:r>
              <a:rPr lang="en"/>
              <a:t>•Committed, Completed vs died by suicide</a:t>
            </a:r>
            <a:endParaRPr/>
          </a:p>
          <a:p>
            <a:pPr marL="0" lvl="0" indent="0" algn="l" rtl="0">
              <a:spcBef>
                <a:spcPts val="0"/>
              </a:spcBef>
              <a:spcAft>
                <a:spcPts val="0"/>
              </a:spcAft>
              <a:buNone/>
            </a:pPr>
            <a:endParaRPr/>
          </a:p>
          <a:p>
            <a:pPr marL="0" lvl="0" indent="0" algn="l" rtl="0">
              <a:spcBef>
                <a:spcPts val="0"/>
              </a:spcBef>
              <a:spcAft>
                <a:spcPts val="0"/>
              </a:spcAft>
              <a:buNone/>
            </a:pPr>
            <a:r>
              <a:rPr lang="en"/>
              <a:t>•Successful vs Failed</a:t>
            </a:r>
            <a:endParaRPr/>
          </a:p>
          <a:p>
            <a:pPr marL="0" lvl="0" indent="0" algn="l" rtl="0">
              <a:spcBef>
                <a:spcPts val="0"/>
              </a:spcBef>
              <a:spcAft>
                <a:spcPts val="0"/>
              </a:spcAft>
              <a:buNone/>
            </a:pPr>
            <a:endParaRPr/>
          </a:p>
          <a:p>
            <a:pPr marL="0" lvl="0" indent="0" algn="l" rtl="0">
              <a:spcBef>
                <a:spcPts val="0"/>
              </a:spcBef>
              <a:spcAft>
                <a:spcPts val="0"/>
              </a:spcAft>
              <a:buNone/>
            </a:pPr>
            <a:r>
              <a:rPr lang="en"/>
              <a:t>•Serious vs level of lethality</a:t>
            </a:r>
            <a:endParaRPr/>
          </a:p>
          <a:p>
            <a:pPr marL="0" lvl="0" indent="0" algn="l" rtl="0">
              <a:spcBef>
                <a:spcPts val="0"/>
              </a:spcBef>
              <a:spcAft>
                <a:spcPts val="0"/>
              </a:spcAft>
              <a:buNone/>
            </a:pPr>
            <a:endParaRPr/>
          </a:p>
          <a:p>
            <a:pPr marL="0" lvl="0" indent="0" algn="l" rtl="0">
              <a:spcBef>
                <a:spcPts val="0"/>
              </a:spcBef>
              <a:spcAft>
                <a:spcPts val="0"/>
              </a:spcAft>
              <a:buNone/>
            </a:pPr>
            <a:r>
              <a:rPr lang="en"/>
              <a:t>•Attention seeking vs Attention needing </a:t>
            </a:r>
            <a:endParaRPr/>
          </a:p>
          <a:p>
            <a:pPr marL="0" lvl="0" indent="0" algn="l" rtl="0">
              <a:spcBef>
                <a:spcPts val="0"/>
              </a:spcBef>
              <a:spcAft>
                <a:spcPts val="120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Self Harm vs Suicide Attempts</a:t>
            </a:r>
            <a:endParaRPr/>
          </a:p>
        </p:txBody>
      </p:sp>
      <p:sp>
        <p:nvSpPr>
          <p:cNvPr id="249" name="Google Shape;249;p42"/>
          <p:cNvSpPr txBox="1">
            <a:spLocks noGrp="1"/>
          </p:cNvSpPr>
          <p:nvPr>
            <p:ph type="body" idx="1"/>
          </p:nvPr>
        </p:nvSpPr>
        <p:spPr>
          <a:xfrm>
            <a:off x="549400" y="1266325"/>
            <a:ext cx="77202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50" name="Google Shape;250;p42"/>
          <p:cNvPicPr preferRelativeResize="0"/>
          <p:nvPr/>
        </p:nvPicPr>
        <p:blipFill>
          <a:blip r:embed="rId3">
            <a:alphaModFix/>
          </a:blip>
          <a:stretch>
            <a:fillRect/>
          </a:stretch>
        </p:blipFill>
        <p:spPr>
          <a:xfrm>
            <a:off x="311700" y="1152425"/>
            <a:ext cx="7720100" cy="38566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56" name="Google Shape;256;p43"/>
          <p:cNvSpPr txBox="1">
            <a:spLocks noGrp="1"/>
          </p:cNvSpPr>
          <p:nvPr>
            <p:ph type="body" idx="1"/>
          </p:nvPr>
        </p:nvSpPr>
        <p:spPr>
          <a:xfrm>
            <a:off x="311700" y="1594275"/>
            <a:ext cx="8520600" cy="29748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57" name="Google Shape;257;p43"/>
          <p:cNvPicPr preferRelativeResize="0"/>
          <p:nvPr/>
        </p:nvPicPr>
        <p:blipFill>
          <a:blip r:embed="rId3">
            <a:alphaModFix/>
          </a:blip>
          <a:stretch>
            <a:fillRect/>
          </a:stretch>
        </p:blipFill>
        <p:spPr>
          <a:xfrm>
            <a:off x="0" y="0"/>
            <a:ext cx="9144000" cy="50975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63" name="Google Shape;263;p4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64" name="Google Shape;264;p44"/>
          <p:cNvPicPr preferRelativeResize="0"/>
          <p:nvPr/>
        </p:nvPicPr>
        <p:blipFill>
          <a:blip r:embed="rId3">
            <a:alphaModFix/>
          </a:blip>
          <a:stretch>
            <a:fillRect/>
          </a:stretch>
        </p:blipFill>
        <p:spPr>
          <a:xfrm>
            <a:off x="0" y="-52300"/>
            <a:ext cx="9093976" cy="524809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Active listening</a:t>
            </a:r>
            <a:endParaRPr/>
          </a:p>
        </p:txBody>
      </p:sp>
      <p:sp>
        <p:nvSpPr>
          <p:cNvPr id="270" name="Google Shape;270;p4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3 R’s of Active Listening</a:t>
            </a:r>
            <a:endParaRPr/>
          </a:p>
          <a:p>
            <a:pPr marL="457200" lvl="0" indent="-406400" algn="l" rtl="0">
              <a:spcBef>
                <a:spcPts val="1200"/>
              </a:spcBef>
              <a:spcAft>
                <a:spcPts val="0"/>
              </a:spcAft>
              <a:buSzPts val="2800"/>
              <a:buChar char="●"/>
            </a:pPr>
            <a:r>
              <a:rPr lang="en" sz="2800"/>
              <a:t>Repete </a:t>
            </a:r>
            <a:endParaRPr sz="2800"/>
          </a:p>
          <a:p>
            <a:pPr marL="457200" lvl="0" indent="-406400" algn="l" rtl="0">
              <a:spcBef>
                <a:spcPts val="0"/>
              </a:spcBef>
              <a:spcAft>
                <a:spcPts val="0"/>
              </a:spcAft>
              <a:buSzPts val="2800"/>
              <a:buChar char="●"/>
            </a:pPr>
            <a:r>
              <a:rPr lang="en" sz="2800"/>
              <a:t>Reflect </a:t>
            </a:r>
            <a:endParaRPr sz="2800"/>
          </a:p>
          <a:p>
            <a:pPr marL="457200" lvl="0" indent="-406400" algn="l" rtl="0">
              <a:spcBef>
                <a:spcPts val="0"/>
              </a:spcBef>
              <a:spcAft>
                <a:spcPts val="0"/>
              </a:spcAft>
              <a:buSzPts val="2800"/>
              <a:buChar char="●"/>
            </a:pPr>
            <a:r>
              <a:rPr lang="en" sz="2800"/>
              <a:t>Respond</a:t>
            </a:r>
            <a:endParaRPr sz="28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Active Listening</a:t>
            </a:r>
            <a:endParaRPr/>
          </a:p>
        </p:txBody>
      </p:sp>
      <p:sp>
        <p:nvSpPr>
          <p:cNvPr id="276" name="Google Shape;276;p4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Face speaker/eye contact</a:t>
            </a:r>
            <a:endParaRPr/>
          </a:p>
          <a:p>
            <a:pPr marL="457200" lvl="0" indent="-342900" algn="l" rtl="0">
              <a:spcBef>
                <a:spcPts val="0"/>
              </a:spcBef>
              <a:spcAft>
                <a:spcPts val="0"/>
              </a:spcAft>
              <a:buSzPts val="1800"/>
              <a:buChar char="●"/>
            </a:pPr>
            <a:r>
              <a:rPr lang="en"/>
              <a:t>Listen to non-verbal communication</a:t>
            </a:r>
            <a:endParaRPr/>
          </a:p>
          <a:p>
            <a:pPr marL="457200" lvl="0" indent="-342900" algn="l" rtl="0">
              <a:spcBef>
                <a:spcPts val="0"/>
              </a:spcBef>
              <a:spcAft>
                <a:spcPts val="0"/>
              </a:spcAft>
              <a:buSzPts val="1800"/>
              <a:buChar char="●"/>
            </a:pPr>
            <a:r>
              <a:rPr lang="en"/>
              <a:t>Do not interrupt</a:t>
            </a:r>
            <a:endParaRPr/>
          </a:p>
          <a:p>
            <a:pPr marL="457200" lvl="0" indent="-342900" algn="l" rtl="0">
              <a:spcBef>
                <a:spcPts val="0"/>
              </a:spcBef>
              <a:spcAft>
                <a:spcPts val="0"/>
              </a:spcAft>
              <a:buSzPts val="1800"/>
              <a:buChar char="●"/>
            </a:pPr>
            <a:r>
              <a:rPr lang="en"/>
              <a:t>Listen without jumping to conclusions</a:t>
            </a:r>
            <a:endParaRPr/>
          </a:p>
          <a:p>
            <a:pPr marL="457200" lvl="0" indent="-342900" algn="l" rtl="0">
              <a:spcBef>
                <a:spcPts val="0"/>
              </a:spcBef>
              <a:spcAft>
                <a:spcPts val="0"/>
              </a:spcAft>
              <a:buSzPts val="1800"/>
              <a:buChar char="●"/>
            </a:pPr>
            <a:r>
              <a:rPr lang="en"/>
              <a:t>Do not start planning what to say next</a:t>
            </a:r>
            <a:endParaRPr/>
          </a:p>
          <a:p>
            <a:pPr marL="457200" lvl="0" indent="-342900" algn="l" rtl="0">
              <a:spcBef>
                <a:spcPts val="0"/>
              </a:spcBef>
              <a:spcAft>
                <a:spcPts val="0"/>
              </a:spcAft>
              <a:buSzPts val="1800"/>
              <a:buChar char="●"/>
            </a:pPr>
            <a:r>
              <a:rPr lang="en"/>
              <a:t>Show that you are listening</a:t>
            </a:r>
            <a:endParaRPr/>
          </a:p>
          <a:p>
            <a:pPr marL="457200" lvl="0" indent="-342900" algn="l" rtl="0">
              <a:spcBef>
                <a:spcPts val="0"/>
              </a:spcBef>
              <a:spcAft>
                <a:spcPts val="0"/>
              </a:spcAft>
              <a:buSzPts val="1800"/>
              <a:buChar char="●"/>
            </a:pPr>
            <a:r>
              <a:rPr lang="en"/>
              <a:t>Ask questions</a:t>
            </a:r>
            <a:endParaRPr/>
          </a:p>
          <a:p>
            <a:pPr marL="457200" lvl="0" indent="-342900" algn="l" rtl="0">
              <a:spcBef>
                <a:spcPts val="0"/>
              </a:spcBef>
              <a:spcAft>
                <a:spcPts val="0"/>
              </a:spcAft>
              <a:buSzPts val="1800"/>
              <a:buChar char="●"/>
            </a:pPr>
            <a:r>
              <a:rPr lang="en"/>
              <a:t>Paraphrase and summarize</a:t>
            </a:r>
            <a:endParaRPr/>
          </a:p>
          <a:p>
            <a:pPr marL="0" lvl="0" indent="0" algn="l" rtl="0">
              <a:spcBef>
                <a:spcPts val="1200"/>
              </a:spcBef>
              <a:spcAft>
                <a:spcPts val="120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47" descr="A dramatic NYPD video shows Officer Carl Fayette talking down a suicidal man from an overpass in Manhattan, and then becoming overcome with emotions.&#10;&#10;Subscribe to FOX 5 NY: https://www.youtube.com/fox5ny?sub_confirmation=1&#10;&#10;Watch FOX 5 NY Live: https://www.fox5ny.com/live&#10;&#10;FOX 5 NY delivers breaking news, live events, investigations, politics, entertainment, business news and local stories from New York City and across the nation.&#10;&#10;Watch more FOX 5 NY on YouTube:&#10;&#10;Black Entrepreneurs: https://www.youtube.com/playlist?list=PLcuHpcV2MbFhCA1ErwiU_6G6XSA-HBg0r&#10;&#10;STREET SOLDIERS with LISA EVERS: https://www.youtube.com/playlist?list=PLcuHpcV2MbFgxNyloxnZwYu5p0oWN_lSJ&#10;&#10;A.I. ALL IN: https://www.youtube.com/playlist?list=PLcuHpcV2MbFgcJsok-gL3gwY8OfzVkacP&#10;&#10;Finding Faith: https://www.youtube.com/playlist?list=PLcuHpcV2MbFg7_GyPTOJfF9PiWwo9sgMd&#10;&#10;The Big Idea: https://www.youtube.com/playlist?list=PLcuHpcV2MbFizXx6FzVo9sCaNbCYu_rVB&#10;&#10;Download the FOX 5 NY News app: https://www.fox5ny.com/apps&#10;&#10;Download the FOX 5 NY Weather app: https://www.fox5ny.com/apps&#10;&#10;Follow FOX 5 NY on Facebook: https://www.facebook.com/fox5ny/&#10;&#10;Follow FOX 5 NY on Twitter: https://twitter.com/fox5ny/&#10;&#10;Follow FOX 5 NY on Instagram: https://www.instagram.com/fox5ny/&#10;&#10;Subscribe to the Good Day NY Morning Brief newsletter: https://www.fox5ny.com/email" title="NYPD officer breaks down after helping suicidal man off ledge">
            <a:hlinkClick r:id="rId3"/>
          </p:cNvPr>
          <p:cNvPicPr preferRelativeResize="0"/>
          <p:nvPr/>
        </p:nvPicPr>
        <p:blipFill>
          <a:blip r:embed="rId4">
            <a:alphaModFix/>
          </a:blip>
          <a:stretch>
            <a:fillRect/>
          </a:stretch>
        </p:blipFill>
        <p:spPr>
          <a:xfrm>
            <a:off x="347400" y="279850"/>
            <a:ext cx="8038525" cy="4583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1"/>
                                        </p:tgtEl>
                                        <p:attrNameLst>
                                          <p:attrName>style.visibility</p:attrName>
                                        </p:attrNameLst>
                                      </p:cBhvr>
                                      <p:to>
                                        <p:strVal val="visible"/>
                                      </p:to>
                                    </p:set>
                                    <p:animEffect transition="in" filter="fade">
                                      <p:cBhvr>
                                        <p:cTn id="7" dur="1000"/>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Suicide rates from 2021 (CDC)</a:t>
            </a:r>
            <a:endParaRPr/>
          </a:p>
        </p:txBody>
      </p:sp>
      <p:sp>
        <p:nvSpPr>
          <p:cNvPr id="85" name="Google Shape;85;p1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86" name="Google Shape;86;p16" descr="In 2021, 48,183 people died by suicide in the US. That is 1 death every 11 minutes. 12.3 million adults seriously thought about suicide. 3.5 million adults made a plan. 1.7 million adults attempted suicide."/>
          <p:cNvPicPr preferRelativeResize="0"/>
          <p:nvPr/>
        </p:nvPicPr>
        <p:blipFill>
          <a:blip r:embed="rId3">
            <a:alphaModFix/>
          </a:blip>
          <a:stretch>
            <a:fillRect/>
          </a:stretch>
        </p:blipFill>
        <p:spPr>
          <a:xfrm>
            <a:off x="192725" y="1316975"/>
            <a:ext cx="8749025" cy="2752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For every death by suicide</a:t>
            </a:r>
            <a:endParaRPr/>
          </a:p>
        </p:txBody>
      </p:sp>
      <p:sp>
        <p:nvSpPr>
          <p:cNvPr id="92" name="Google Shape;92;p17"/>
          <p:cNvSpPr txBox="1">
            <a:spLocks noGrp="1"/>
          </p:cNvSpPr>
          <p:nvPr>
            <p:ph type="body" idx="1"/>
          </p:nvPr>
        </p:nvSpPr>
        <p:spPr>
          <a:xfrm>
            <a:off x="311700" y="1266325"/>
            <a:ext cx="8520600" cy="3768300"/>
          </a:xfrm>
          <a:prstGeom prst="rect">
            <a:avLst/>
          </a:prstGeom>
        </p:spPr>
        <p:txBody>
          <a:bodyPr spcFirstLastPara="1" wrap="square" lIns="91425" tIns="91425" rIns="91425" bIns="91425" anchor="t" anchorCtr="0">
            <a:noAutofit/>
          </a:bodyPr>
          <a:lstStyle/>
          <a:p>
            <a:pPr marL="457200" lvl="0" indent="-374650" algn="l" rtl="0">
              <a:spcBef>
                <a:spcPts val="0"/>
              </a:spcBef>
              <a:spcAft>
                <a:spcPts val="0"/>
              </a:spcAft>
              <a:buClr>
                <a:srgbClr val="000000"/>
              </a:buClr>
              <a:buSzPts val="2300"/>
              <a:buChar char="●"/>
            </a:pPr>
            <a:r>
              <a:rPr lang="en" sz="2300">
                <a:solidFill>
                  <a:srgbClr val="000000"/>
                </a:solidFill>
              </a:rPr>
              <a:t>3 hospitalizations for self-harm**</a:t>
            </a:r>
            <a:endParaRPr sz="2300">
              <a:solidFill>
                <a:srgbClr val="000000"/>
              </a:solidFill>
            </a:endParaRPr>
          </a:p>
          <a:p>
            <a:pPr marL="457200" lvl="0" indent="-374650" algn="l" rtl="0">
              <a:spcBef>
                <a:spcPts val="0"/>
              </a:spcBef>
              <a:spcAft>
                <a:spcPts val="0"/>
              </a:spcAft>
              <a:buClr>
                <a:srgbClr val="000000"/>
              </a:buClr>
              <a:buSzPts val="2300"/>
              <a:buChar char="●"/>
            </a:pPr>
            <a:r>
              <a:rPr lang="en" sz="2300">
                <a:solidFill>
                  <a:srgbClr val="000000"/>
                </a:solidFill>
              </a:rPr>
              <a:t>8 emergency department visits related to suicide***</a:t>
            </a:r>
            <a:endParaRPr sz="2300">
              <a:solidFill>
                <a:srgbClr val="000000"/>
              </a:solidFill>
            </a:endParaRPr>
          </a:p>
          <a:p>
            <a:pPr marL="457200" lvl="0" indent="-374650" algn="l" rtl="0">
              <a:spcBef>
                <a:spcPts val="0"/>
              </a:spcBef>
              <a:spcAft>
                <a:spcPts val="0"/>
              </a:spcAft>
              <a:buClr>
                <a:srgbClr val="000000"/>
              </a:buClr>
              <a:buSzPts val="2300"/>
              <a:buChar char="●"/>
            </a:pPr>
            <a:r>
              <a:rPr lang="en" sz="2300">
                <a:solidFill>
                  <a:srgbClr val="000000"/>
                </a:solidFill>
              </a:rPr>
              <a:t>38 self-reported suicide attempts in the past year****</a:t>
            </a:r>
            <a:endParaRPr sz="2300">
              <a:solidFill>
                <a:srgbClr val="000000"/>
              </a:solidFill>
            </a:endParaRPr>
          </a:p>
          <a:p>
            <a:pPr marL="457200" lvl="0" indent="-374650" algn="l" rtl="0">
              <a:spcBef>
                <a:spcPts val="0"/>
              </a:spcBef>
              <a:spcAft>
                <a:spcPts val="0"/>
              </a:spcAft>
              <a:buClr>
                <a:srgbClr val="000000"/>
              </a:buClr>
              <a:buSzPts val="2300"/>
              <a:buChar char="●"/>
            </a:pPr>
            <a:r>
              <a:rPr lang="en" sz="2300">
                <a:solidFill>
                  <a:srgbClr val="000000"/>
                </a:solidFill>
              </a:rPr>
              <a:t>265 people who seriously considered suicide in the past year****</a:t>
            </a:r>
            <a:endParaRPr sz="2300">
              <a:solidFill>
                <a:srgbClr val="000000"/>
              </a:solidFill>
            </a:endParaRPr>
          </a:p>
          <a:p>
            <a:pPr marL="0" lvl="0" indent="0" algn="l" rtl="0">
              <a:spcBef>
                <a:spcPts val="1200"/>
              </a:spcBef>
              <a:spcAft>
                <a:spcPts val="0"/>
              </a:spcAft>
              <a:buNone/>
            </a:pPr>
            <a:r>
              <a:rPr lang="en">
                <a:solidFill>
                  <a:srgbClr val="000000"/>
                </a:solidFill>
              </a:rPr>
              <a:t>*</a:t>
            </a:r>
            <a:r>
              <a:rPr lang="en" sz="1300">
                <a:solidFill>
                  <a:srgbClr val="000000"/>
                </a:solidFill>
              </a:rPr>
              <a:t>Based on the latest year of available data for adults ages 18 and older.</a:t>
            </a:r>
            <a:endParaRPr sz="1300">
              <a:solidFill>
                <a:srgbClr val="000000"/>
              </a:solidFill>
            </a:endParaRPr>
          </a:p>
          <a:p>
            <a:pPr marL="0" lvl="0" indent="0" algn="l" rtl="0">
              <a:spcBef>
                <a:spcPts val="1200"/>
              </a:spcBef>
              <a:spcAft>
                <a:spcPts val="0"/>
              </a:spcAft>
              <a:buNone/>
            </a:pPr>
            <a:r>
              <a:rPr lang="en" sz="1300">
                <a:solidFill>
                  <a:srgbClr val="000000"/>
                </a:solidFill>
              </a:rPr>
              <a:t>**Source: </a:t>
            </a:r>
            <a:r>
              <a:rPr lang="en" sz="1300">
                <a:solidFill>
                  <a:srgbClr val="000000"/>
                </a:solidFill>
                <a:uFill>
                  <a:noFill/>
                </a:uFill>
                <a:hlinkClick r:id="rId3">
                  <a:extLst>
                    <a:ext uri="{A12FA001-AC4F-418D-AE19-62706E023703}">
                      <ahyp:hlinkClr xmlns:ahyp="http://schemas.microsoft.com/office/drawing/2018/hyperlinkcolor" val="tx"/>
                    </a:ext>
                  </a:extLst>
                </a:hlinkClick>
              </a:rPr>
              <a:t>HCUP National Inpatient Sample (2020)</a:t>
            </a:r>
            <a:endParaRPr sz="1300">
              <a:solidFill>
                <a:srgbClr val="000000"/>
              </a:solidFill>
              <a:uFill>
                <a:noFill/>
              </a:uFill>
              <a:hlinkClick r:id="rId3">
                <a:extLst>
                  <a:ext uri="{A12FA001-AC4F-418D-AE19-62706E023703}">
                    <ahyp:hlinkClr xmlns:ahyp="http://schemas.microsoft.com/office/drawing/2018/hyperlinkcolor" val="tx"/>
                  </a:ext>
                </a:extLst>
              </a:hlinkClick>
            </a:endParaRPr>
          </a:p>
          <a:p>
            <a:pPr marL="0" lvl="0" indent="0" algn="l" rtl="0">
              <a:spcBef>
                <a:spcPts val="1200"/>
              </a:spcBef>
              <a:spcAft>
                <a:spcPts val="0"/>
              </a:spcAft>
              <a:buNone/>
            </a:pPr>
            <a:r>
              <a:rPr lang="en" sz="1300">
                <a:solidFill>
                  <a:srgbClr val="000000"/>
                </a:solidFill>
              </a:rPr>
              <a:t>***Source: </a:t>
            </a:r>
            <a:r>
              <a:rPr lang="en" sz="1300">
                <a:solidFill>
                  <a:srgbClr val="000000"/>
                </a:solidFill>
                <a:uFill>
                  <a:noFill/>
                </a:uFill>
                <a:hlinkClick r:id="rId4">
                  <a:extLst>
                    <a:ext uri="{A12FA001-AC4F-418D-AE19-62706E023703}">
                      <ahyp:hlinkClr xmlns:ahyp="http://schemas.microsoft.com/office/drawing/2018/hyperlinkcolor" val="tx"/>
                    </a:ext>
                  </a:extLst>
                </a:hlinkClick>
              </a:rPr>
              <a:t>CDC WISQARS (2020)</a:t>
            </a:r>
            <a:endParaRPr sz="1300">
              <a:solidFill>
                <a:srgbClr val="000000"/>
              </a:solidFill>
            </a:endParaRPr>
          </a:p>
          <a:p>
            <a:pPr marL="0" lvl="0" indent="0" algn="l" rtl="0">
              <a:spcBef>
                <a:spcPts val="1200"/>
              </a:spcBef>
              <a:spcAft>
                <a:spcPts val="0"/>
              </a:spcAft>
              <a:buNone/>
            </a:pPr>
            <a:r>
              <a:rPr lang="en" sz="1300">
                <a:solidFill>
                  <a:srgbClr val="000000"/>
                </a:solidFill>
              </a:rPr>
              <a:t>****Source: </a:t>
            </a:r>
            <a:r>
              <a:rPr lang="en" sz="1300">
                <a:solidFill>
                  <a:srgbClr val="000000"/>
                </a:solidFill>
                <a:uFill>
                  <a:noFill/>
                </a:uFill>
                <a:hlinkClick r:id="rId5">
                  <a:extLst>
                    <a:ext uri="{A12FA001-AC4F-418D-AE19-62706E023703}">
                      <ahyp:hlinkClr xmlns:ahyp="http://schemas.microsoft.com/office/drawing/2018/hyperlinkcolor" val="tx"/>
                    </a:ext>
                  </a:extLst>
                </a:hlinkClick>
              </a:rPr>
              <a:t>SAMHSA National Survey on Drug Use and Health (2021)</a:t>
            </a:r>
            <a:endParaRPr sz="1300">
              <a:solidFill>
                <a:srgbClr val="000000"/>
              </a:solidFill>
              <a:uFill>
                <a:noFill/>
              </a:uFill>
              <a:hlinkClick r:id="rId5">
                <a:extLst>
                  <a:ext uri="{A12FA001-AC4F-418D-AE19-62706E023703}">
                    <ahyp:hlinkClr xmlns:ahyp="http://schemas.microsoft.com/office/drawing/2018/hyperlinkcolor" val="tx"/>
                  </a:ext>
                </a:extLst>
              </a:hlinkClick>
            </a:endParaRPr>
          </a:p>
          <a:p>
            <a:pPr marL="0" lvl="0" indent="0" algn="l" rtl="0">
              <a:spcBef>
                <a:spcPts val="0"/>
              </a:spcBef>
              <a:spcAft>
                <a:spcPts val="1200"/>
              </a:spcAft>
              <a:buNone/>
            </a:pPr>
            <a:endParaRPr sz="23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8" descr="The unit pairs up police officers with mental health clinicians on behavioral health calls. The program is getting ready to add a fourth team." title="Body camera footage shows Fairfax Co. Co-Responder Team helping man in crisis | Full video">
            <a:hlinkClick r:id="rId3"/>
          </p:cNvPr>
          <p:cNvPicPr preferRelativeResize="0"/>
          <p:nvPr/>
        </p:nvPicPr>
        <p:blipFill>
          <a:blip r:embed="rId4">
            <a:alphaModFix/>
          </a:blip>
          <a:stretch>
            <a:fillRect/>
          </a:stretch>
        </p:blipFill>
        <p:spPr>
          <a:xfrm>
            <a:off x="337750" y="164050"/>
            <a:ext cx="8405225" cy="46706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3" name="Google Shape;103;p19"/>
          <p:cNvSpPr txBox="1">
            <a:spLocks noGrp="1"/>
          </p:cNvSpPr>
          <p:nvPr>
            <p:ph type="body" idx="1"/>
          </p:nvPr>
        </p:nvSpPr>
        <p:spPr>
          <a:xfrm>
            <a:off x="311700" y="1152425"/>
            <a:ext cx="8520600" cy="3907500"/>
          </a:xfrm>
          <a:prstGeom prst="rect">
            <a:avLst/>
          </a:prstGeom>
        </p:spPr>
        <p:txBody>
          <a:bodyPr spcFirstLastPara="1" wrap="square" lIns="91425" tIns="91425" rIns="91425" bIns="91425" anchor="t" anchorCtr="0">
            <a:normAutofit fontScale="62500" lnSpcReduction="20000"/>
          </a:bodyPr>
          <a:lstStyle/>
          <a:p>
            <a:pPr marL="0" lvl="0" indent="0" algn="l" rtl="0">
              <a:lnSpc>
                <a:spcPct val="130000"/>
              </a:lnSpc>
              <a:spcBef>
                <a:spcPts val="1100"/>
              </a:spcBef>
              <a:spcAft>
                <a:spcPts val="0"/>
              </a:spcAft>
              <a:buNone/>
            </a:pPr>
            <a:r>
              <a:rPr lang="en" sz="2957">
                <a:solidFill>
                  <a:srgbClr val="1A1A1A"/>
                </a:solidFill>
                <a:highlight>
                  <a:srgbClr val="FFFFFF"/>
                </a:highlight>
              </a:rPr>
              <a:t>The suicide rate among males in 2021 was approximately four times higher than the rate among females. Males make up 50% of the population but nearly 80% of suicides</a:t>
            </a:r>
            <a:endParaRPr sz="2957">
              <a:solidFill>
                <a:srgbClr val="1A1A1A"/>
              </a:solidFill>
              <a:highlight>
                <a:srgbClr val="FFFFFF"/>
              </a:highlight>
            </a:endParaRPr>
          </a:p>
          <a:p>
            <a:pPr marL="0" lvl="0" indent="0" algn="l" rtl="0">
              <a:lnSpc>
                <a:spcPct val="130000"/>
              </a:lnSpc>
              <a:spcBef>
                <a:spcPts val="1100"/>
              </a:spcBef>
              <a:spcAft>
                <a:spcPts val="0"/>
              </a:spcAft>
              <a:buNone/>
            </a:pPr>
            <a:r>
              <a:rPr lang="en" sz="2957">
                <a:solidFill>
                  <a:srgbClr val="1A1A1A"/>
                </a:solidFill>
                <a:highlight>
                  <a:srgbClr val="FFFFFF"/>
                </a:highlight>
              </a:rPr>
              <a:t>Elder Adults 75 years or older, have the highest percentage of suicide deaths per age group</a:t>
            </a:r>
            <a:endParaRPr sz="2957">
              <a:solidFill>
                <a:srgbClr val="1A1A1A"/>
              </a:solidFill>
              <a:highlight>
                <a:srgbClr val="FFFFFF"/>
              </a:highlight>
            </a:endParaRPr>
          </a:p>
          <a:p>
            <a:pPr marL="0" lvl="0" indent="0" algn="l" rtl="0">
              <a:lnSpc>
                <a:spcPct val="130000"/>
              </a:lnSpc>
              <a:spcBef>
                <a:spcPts val="1100"/>
              </a:spcBef>
              <a:spcAft>
                <a:spcPts val="0"/>
              </a:spcAft>
              <a:buNone/>
            </a:pPr>
            <a:r>
              <a:rPr lang="en" sz="2957">
                <a:solidFill>
                  <a:srgbClr val="1A1A1A"/>
                </a:solidFill>
                <a:highlight>
                  <a:srgbClr val="FFFFFF"/>
                </a:highlight>
                <a:latin typeface="Roboto"/>
                <a:ea typeface="Roboto"/>
                <a:cs typeface="Roboto"/>
                <a:sym typeface="Roboto"/>
              </a:rPr>
              <a:t>Middle-aged people, especially men, have the highest rate of suicide compared to other groups. Eighty percent of all deaths by suicide in the U.S. are among men and women age 45-54</a:t>
            </a:r>
            <a:r>
              <a:rPr lang="en" sz="2957">
                <a:solidFill>
                  <a:srgbClr val="1A1A1A"/>
                </a:solidFill>
                <a:highlight>
                  <a:srgbClr val="FFFFFF"/>
                </a:highlight>
              </a:rPr>
              <a:t>.</a:t>
            </a:r>
            <a:endParaRPr sz="2957">
              <a:solidFill>
                <a:srgbClr val="1A1A1A"/>
              </a:solidFill>
              <a:highlight>
                <a:srgbClr val="FFFFFF"/>
              </a:highlight>
            </a:endParaRPr>
          </a:p>
          <a:p>
            <a:pPr marL="0" lvl="0" indent="0" algn="l" rtl="0">
              <a:lnSpc>
                <a:spcPct val="133333"/>
              </a:lnSpc>
              <a:spcBef>
                <a:spcPts val="200"/>
              </a:spcBef>
              <a:spcAft>
                <a:spcPts val="0"/>
              </a:spcAft>
              <a:buNone/>
            </a:pPr>
            <a:endParaRPr sz="2957">
              <a:solidFill>
                <a:srgbClr val="1A1A1A"/>
              </a:solidFill>
              <a:highlight>
                <a:srgbClr val="FFFFFF"/>
              </a:highlight>
              <a:latin typeface="Arial"/>
              <a:ea typeface="Arial"/>
              <a:cs typeface="Arial"/>
              <a:sym typeface="Arial"/>
            </a:endParaRPr>
          </a:p>
          <a:p>
            <a:pPr marL="0" lvl="0" indent="0" algn="l" rtl="0">
              <a:lnSpc>
                <a:spcPct val="130000"/>
              </a:lnSpc>
              <a:spcBef>
                <a:spcPts val="1100"/>
              </a:spcBef>
              <a:spcAft>
                <a:spcPts val="0"/>
              </a:spcAft>
              <a:buNone/>
            </a:pPr>
            <a:endParaRPr sz="1600">
              <a:solidFill>
                <a:srgbClr val="222222"/>
              </a:solidFill>
              <a:highlight>
                <a:srgbClr val="FFFFFF"/>
              </a:highlight>
            </a:endParaRPr>
          </a:p>
          <a:p>
            <a:pPr marL="0" lvl="0" indent="0" algn="l" rtl="0">
              <a:spcBef>
                <a:spcPts val="200"/>
              </a:spcBef>
              <a:spcAft>
                <a:spcPts val="12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9" name="Google Shape;109;p2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10" name="Google Shape;110;p20"/>
          <p:cNvPicPr preferRelativeResize="0"/>
          <p:nvPr/>
        </p:nvPicPr>
        <p:blipFill>
          <a:blip r:embed="rId3">
            <a:alphaModFix/>
          </a:blip>
          <a:stretch>
            <a:fillRect/>
          </a:stretch>
        </p:blipFill>
        <p:spPr>
          <a:xfrm>
            <a:off x="0" y="28704"/>
            <a:ext cx="9144000" cy="508609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16" name="Google Shape;116;p2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17" name="Google Shape;117;p21"/>
          <p:cNvPicPr preferRelativeResize="0"/>
          <p:nvPr/>
        </p:nvPicPr>
        <p:blipFill>
          <a:blip r:embed="rId3">
            <a:alphaModFix/>
          </a:blip>
          <a:stretch>
            <a:fillRect/>
          </a:stretch>
        </p:blipFill>
        <p:spPr>
          <a:xfrm>
            <a:off x="0" y="0"/>
            <a:ext cx="9144001" cy="5143499"/>
          </a:xfrm>
          <a:prstGeom prst="rect">
            <a:avLst/>
          </a:prstGeom>
          <a:noFill/>
          <a:ln>
            <a:noFill/>
          </a:ln>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995</Words>
  <Application>Microsoft Office PowerPoint</Application>
  <PresentationFormat>On-screen Show (16:9)</PresentationFormat>
  <Paragraphs>155</Paragraphs>
  <Slides>35</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Times New Roman</vt:lpstr>
      <vt:lpstr>Open Sans</vt:lpstr>
      <vt:lpstr>PT Sans Narrow</vt:lpstr>
      <vt:lpstr>Arial</vt:lpstr>
      <vt:lpstr>Roboto</vt:lpstr>
      <vt:lpstr>Tropic</vt:lpstr>
      <vt:lpstr>Suicide and Risk</vt:lpstr>
      <vt:lpstr>Language/Stigma</vt:lpstr>
      <vt:lpstr>Preferred Language</vt:lpstr>
      <vt:lpstr>Suicide rates from 2021 (CDC)</vt:lpstr>
      <vt:lpstr>For every death by suicide</vt:lpstr>
      <vt:lpstr>PowerPoint Presentation</vt:lpstr>
      <vt:lpstr>PowerPoint Presentation</vt:lpstr>
      <vt:lpstr>PowerPoint Presentation</vt:lpstr>
      <vt:lpstr>PowerPoint Presentation</vt:lpstr>
      <vt:lpstr>PowerPoint Presentation</vt:lpstr>
      <vt:lpstr>PowerPoint Presentation</vt:lpstr>
      <vt:lpstr>Individual Risk Factors </vt:lpstr>
      <vt:lpstr>Relationship Risk Factors</vt:lpstr>
      <vt:lpstr>Community Risk Factors</vt:lpstr>
      <vt:lpstr>Societal Risk Factors</vt:lpstr>
      <vt:lpstr>Historical Risk Factors</vt:lpstr>
      <vt:lpstr>Individual Protective Factors</vt:lpstr>
      <vt:lpstr>Relationship Protective Factors</vt:lpstr>
      <vt:lpstr>Community Protective Factors</vt:lpstr>
      <vt:lpstr>Societal Protective Factors</vt:lpstr>
      <vt:lpstr>How Does a Suicide Occur?</vt:lpstr>
      <vt:lpstr>PowerPoint Presentation</vt:lpstr>
      <vt:lpstr>Suicidal ideation, plan, intent, means</vt:lpstr>
      <vt:lpstr>PowerPoint Presentation</vt:lpstr>
      <vt:lpstr>Be Direct When Asking About Suicide</vt:lpstr>
      <vt:lpstr>PowerPoint Presentation</vt:lpstr>
      <vt:lpstr>Self Harming Behaviors</vt:lpstr>
      <vt:lpstr>Risk Factors For Self Harm</vt:lpstr>
      <vt:lpstr>Why Do People Self Harm</vt:lpstr>
      <vt:lpstr>Self Harm vs Suicide Attempts</vt:lpstr>
      <vt:lpstr>PowerPoint Presentation</vt:lpstr>
      <vt:lpstr>PowerPoint Presentation</vt:lpstr>
      <vt:lpstr>Active listening</vt:lpstr>
      <vt:lpstr>Active Listening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Boyle, Cynthia</dc:creator>
  <cp:lastModifiedBy>Boyle, Cynthia</cp:lastModifiedBy>
  <cp:revision>1</cp:revision>
  <dcterms:modified xsi:type="dcterms:W3CDTF">2024-06-03T11:56:24Z</dcterms:modified>
</cp:coreProperties>
</file>